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3"/>
  </p:notesMasterIdLst>
  <p:sldIdLst>
    <p:sldId id="256" r:id="rId2"/>
    <p:sldId id="261" r:id="rId3"/>
    <p:sldId id="257" r:id="rId4"/>
    <p:sldId id="258" r:id="rId5"/>
    <p:sldId id="259" r:id="rId6"/>
    <p:sldId id="260" r:id="rId7"/>
    <p:sldId id="263" r:id="rId8"/>
    <p:sldId id="262" r:id="rId9"/>
    <p:sldId id="264" r:id="rId10"/>
    <p:sldId id="265" r:id="rId11"/>
    <p:sldId id="266" r:id="rId12"/>
    <p:sldId id="267" r:id="rId13"/>
    <p:sldId id="268" r:id="rId14"/>
    <p:sldId id="269" r:id="rId15"/>
    <p:sldId id="271" r:id="rId16"/>
    <p:sldId id="270"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2" r:id="rId39"/>
    <p:sldId id="294" r:id="rId40"/>
    <p:sldId id="295" r:id="rId41"/>
    <p:sldId id="296" r:id="rId42"/>
    <p:sldId id="297" r:id="rId43"/>
    <p:sldId id="298" r:id="rId44"/>
    <p:sldId id="300" r:id="rId45"/>
    <p:sldId id="299" r:id="rId46"/>
    <p:sldId id="302" r:id="rId47"/>
    <p:sldId id="301" r:id="rId48"/>
    <p:sldId id="303" r:id="rId49"/>
    <p:sldId id="304" r:id="rId50"/>
    <p:sldId id="306" r:id="rId51"/>
    <p:sldId id="305" r:id="rId52"/>
    <p:sldId id="307" r:id="rId53"/>
    <p:sldId id="308" r:id="rId54"/>
    <p:sldId id="309" r:id="rId55"/>
    <p:sldId id="310" r:id="rId56"/>
    <p:sldId id="311" r:id="rId57"/>
    <p:sldId id="312" r:id="rId58"/>
    <p:sldId id="313" r:id="rId59"/>
    <p:sldId id="314" r:id="rId60"/>
    <p:sldId id="315" r:id="rId61"/>
    <p:sldId id="316" r:id="rId62"/>
    <p:sldId id="318" r:id="rId63"/>
    <p:sldId id="317"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465E14-76F9-4610-8C2D-79AEC3A38BCC}">
          <p14:sldIdLst>
            <p14:sldId id="256"/>
            <p14:sldId id="261"/>
            <p14:sldId id="257"/>
            <p14:sldId id="258"/>
            <p14:sldId id="259"/>
            <p14:sldId id="260"/>
            <p14:sldId id="263"/>
            <p14:sldId id="262"/>
            <p14:sldId id="264"/>
            <p14:sldId id="265"/>
            <p14:sldId id="266"/>
            <p14:sldId id="267"/>
            <p14:sldId id="268"/>
            <p14:sldId id="269"/>
            <p14:sldId id="271"/>
            <p14:sldId id="270"/>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3"/>
            <p14:sldId id="292"/>
            <p14:sldId id="294"/>
            <p14:sldId id="295"/>
            <p14:sldId id="296"/>
            <p14:sldId id="297"/>
            <p14:sldId id="298"/>
            <p14:sldId id="300"/>
            <p14:sldId id="299"/>
            <p14:sldId id="302"/>
            <p14:sldId id="301"/>
            <p14:sldId id="303"/>
            <p14:sldId id="304"/>
            <p14:sldId id="306"/>
            <p14:sldId id="305"/>
            <p14:sldId id="307"/>
            <p14:sldId id="308"/>
            <p14:sldId id="309"/>
            <p14:sldId id="310"/>
            <p14:sldId id="311"/>
            <p14:sldId id="312"/>
            <p14:sldId id="313"/>
            <p14:sldId id="314"/>
            <p14:sldId id="315"/>
            <p14:sldId id="316"/>
            <p14:sldId id="318"/>
            <p14:sldId id="317"/>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than Coffey" initials="JC" lastIdx="1" clrIdx="0">
    <p:extLst>
      <p:ext uri="{19B8F6BF-5375-455C-9EA6-DF929625EA0E}">
        <p15:presenceInfo xmlns:p15="http://schemas.microsoft.com/office/powerpoint/2012/main" userId="S::Jonathan.Coffey@aveanna.com::b3336ce2-7788-4b17-b7d1-81ec149f188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9" autoAdjust="0"/>
    <p:restoredTop sz="79524" autoAdjust="0"/>
  </p:normalViewPr>
  <p:slideViewPr>
    <p:cSldViewPr snapToGrid="0">
      <p:cViewPr varScale="1">
        <p:scale>
          <a:sx n="65" d="100"/>
          <a:sy n="65" d="100"/>
        </p:scale>
        <p:origin x="1358" y="43"/>
      </p:cViewPr>
      <p:guideLst/>
    </p:cSldViewPr>
  </p:slideViewPr>
  <p:notesTextViewPr>
    <p:cViewPr>
      <p:scale>
        <a:sx n="1" d="1"/>
        <a:sy n="1" d="1"/>
      </p:scale>
      <p:origin x="0" y="0"/>
    </p:cViewPr>
  </p:notesTextViewPr>
  <p:notesViewPr>
    <p:cSldViewPr snapToGrid="0">
      <p:cViewPr varScale="1">
        <p:scale>
          <a:sx n="62" d="100"/>
          <a:sy n="62" d="100"/>
        </p:scale>
        <p:origin x="3226"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7A6E48-0D95-4378-84B4-76B2D60B2A0C}"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C93940E-FC6E-4FC9-846D-6D8A1395033E}">
      <dgm:prSet/>
      <dgm:spPr/>
      <dgm:t>
        <a:bodyPr/>
        <a:lstStyle/>
        <a:p>
          <a:r>
            <a:rPr lang="en-US" dirty="0"/>
            <a:t>Host information</a:t>
          </a:r>
        </a:p>
      </dgm:t>
    </dgm:pt>
    <dgm:pt modelId="{F073A39F-0902-4FE4-AA03-D1436D1CC091}" type="parTrans" cxnId="{6D3F1A0F-571B-4E66-BF35-9C1B9ABBBBA7}">
      <dgm:prSet/>
      <dgm:spPr/>
      <dgm:t>
        <a:bodyPr/>
        <a:lstStyle/>
        <a:p>
          <a:endParaRPr lang="en-US"/>
        </a:p>
      </dgm:t>
    </dgm:pt>
    <dgm:pt modelId="{0AD0A3DE-B0F7-4E7B-9004-041C4F2EE117}" type="sibTrans" cxnId="{6D3F1A0F-571B-4E66-BF35-9C1B9ABBBBA7}">
      <dgm:prSet/>
      <dgm:spPr/>
      <dgm:t>
        <a:bodyPr/>
        <a:lstStyle/>
        <a:p>
          <a:endParaRPr lang="en-US"/>
        </a:p>
      </dgm:t>
    </dgm:pt>
    <dgm:pt modelId="{4DD44BA5-4937-4F4C-A52B-6BA96E3F0C0F}">
      <dgm:prSet/>
      <dgm:spPr/>
      <dgm:t>
        <a:bodyPr/>
        <a:lstStyle/>
        <a:p>
          <a:r>
            <a:rPr lang="en-US"/>
            <a:t>Operating system and web browser</a:t>
          </a:r>
        </a:p>
      </dgm:t>
    </dgm:pt>
    <dgm:pt modelId="{9267E166-0B38-46D4-B23D-4617734896BD}" type="parTrans" cxnId="{E7E4BF9B-C890-486E-BFE8-BDB7A55C9649}">
      <dgm:prSet/>
      <dgm:spPr/>
      <dgm:t>
        <a:bodyPr/>
        <a:lstStyle/>
        <a:p>
          <a:endParaRPr lang="en-US"/>
        </a:p>
      </dgm:t>
    </dgm:pt>
    <dgm:pt modelId="{678F4B8B-69A2-4EAE-B485-90504C36C0FC}" type="sibTrans" cxnId="{E7E4BF9B-C890-486E-BFE8-BDB7A55C9649}">
      <dgm:prSet/>
      <dgm:spPr/>
      <dgm:t>
        <a:bodyPr/>
        <a:lstStyle/>
        <a:p>
          <a:endParaRPr lang="en-US"/>
        </a:p>
      </dgm:t>
    </dgm:pt>
    <dgm:pt modelId="{479B1644-F1F3-456F-8AEE-7C987EE83F34}">
      <dgm:prSet/>
      <dgm:spPr/>
      <dgm:t>
        <a:bodyPr/>
        <a:lstStyle/>
        <a:p>
          <a:r>
            <a:rPr lang="en-US"/>
            <a:t>Windows account name in AD environment from Kerberos Traffic</a:t>
          </a:r>
        </a:p>
      </dgm:t>
    </dgm:pt>
    <dgm:pt modelId="{78364108-649F-4FC9-A7AF-5AA3A18683DC}" type="parTrans" cxnId="{CD55907E-8CB1-44D7-9690-2704DD2D3FCF}">
      <dgm:prSet/>
      <dgm:spPr/>
      <dgm:t>
        <a:bodyPr/>
        <a:lstStyle/>
        <a:p>
          <a:endParaRPr lang="en-US"/>
        </a:p>
      </dgm:t>
    </dgm:pt>
    <dgm:pt modelId="{F29B7637-8CA8-4BF3-B10E-E2FFE800F73D}" type="sibTrans" cxnId="{CD55907E-8CB1-44D7-9690-2704DD2D3FCF}">
      <dgm:prSet/>
      <dgm:spPr/>
      <dgm:t>
        <a:bodyPr/>
        <a:lstStyle/>
        <a:p>
          <a:endParaRPr lang="en-US"/>
        </a:p>
      </dgm:t>
    </dgm:pt>
    <dgm:pt modelId="{D3C9FC39-CB78-4583-80BB-B8D8A0C0CB33}" type="pres">
      <dgm:prSet presAssocID="{1F7A6E48-0D95-4378-84B4-76B2D60B2A0C}" presName="root" presStyleCnt="0">
        <dgm:presLayoutVars>
          <dgm:dir/>
          <dgm:resizeHandles val="exact"/>
        </dgm:presLayoutVars>
      </dgm:prSet>
      <dgm:spPr/>
    </dgm:pt>
    <dgm:pt modelId="{5B9F7F27-8735-4759-9913-FDCDFD3FA745}" type="pres">
      <dgm:prSet presAssocID="{AC93940E-FC6E-4FC9-846D-6D8A1395033E}" presName="compNode" presStyleCnt="0"/>
      <dgm:spPr/>
    </dgm:pt>
    <dgm:pt modelId="{5D51F015-6B63-485C-B2DD-BAF1DB6FF221}" type="pres">
      <dgm:prSet presAssocID="{AC93940E-FC6E-4FC9-846D-6D8A1395033E}" presName="bgRect" presStyleLbl="bgShp" presStyleIdx="0" presStyleCnt="3"/>
      <dgm:spPr>
        <a:ln>
          <a:solidFill>
            <a:srgbClr val="FFFF00"/>
          </a:solidFill>
        </a:ln>
      </dgm:spPr>
    </dgm:pt>
    <dgm:pt modelId="{712AF465-2023-4503-AA44-CCE3B3AFD502}" type="pres">
      <dgm:prSet presAssocID="{AC93940E-FC6E-4FC9-846D-6D8A1395033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C77E6CF3-4828-4408-B51D-6CF7254633C9}" type="pres">
      <dgm:prSet presAssocID="{AC93940E-FC6E-4FC9-846D-6D8A1395033E}" presName="spaceRect" presStyleCnt="0"/>
      <dgm:spPr/>
    </dgm:pt>
    <dgm:pt modelId="{4212E7F0-4C8E-4113-B0EC-73CB5A049243}" type="pres">
      <dgm:prSet presAssocID="{AC93940E-FC6E-4FC9-846D-6D8A1395033E}" presName="parTx" presStyleLbl="revTx" presStyleIdx="0" presStyleCnt="3">
        <dgm:presLayoutVars>
          <dgm:chMax val="0"/>
          <dgm:chPref val="0"/>
        </dgm:presLayoutVars>
      </dgm:prSet>
      <dgm:spPr/>
    </dgm:pt>
    <dgm:pt modelId="{6238C265-336A-447F-9544-7E0C9F287B16}" type="pres">
      <dgm:prSet presAssocID="{0AD0A3DE-B0F7-4E7B-9004-041C4F2EE117}" presName="sibTrans" presStyleCnt="0"/>
      <dgm:spPr/>
    </dgm:pt>
    <dgm:pt modelId="{A737DA64-EB12-466C-B56B-70F95ED86FAF}" type="pres">
      <dgm:prSet presAssocID="{4DD44BA5-4937-4F4C-A52B-6BA96E3F0C0F}" presName="compNode" presStyleCnt="0"/>
      <dgm:spPr/>
    </dgm:pt>
    <dgm:pt modelId="{E000B634-2B65-42E1-A264-91E294FE2249}" type="pres">
      <dgm:prSet presAssocID="{4DD44BA5-4937-4F4C-A52B-6BA96E3F0C0F}" presName="bgRect" presStyleLbl="bgShp" presStyleIdx="1" presStyleCnt="3"/>
      <dgm:spPr/>
    </dgm:pt>
    <dgm:pt modelId="{32A9F3C9-A74C-4EC5-BC18-FD40EB63EB4F}" type="pres">
      <dgm:prSet presAssocID="{4DD44BA5-4937-4F4C-A52B-6BA96E3F0C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885F625A-4F9D-4267-94B9-8A6C4598F551}" type="pres">
      <dgm:prSet presAssocID="{4DD44BA5-4937-4F4C-A52B-6BA96E3F0C0F}" presName="spaceRect" presStyleCnt="0"/>
      <dgm:spPr/>
    </dgm:pt>
    <dgm:pt modelId="{7DCD4A07-91D1-4E03-AA8E-EF76DD57F464}" type="pres">
      <dgm:prSet presAssocID="{4DD44BA5-4937-4F4C-A52B-6BA96E3F0C0F}" presName="parTx" presStyleLbl="revTx" presStyleIdx="1" presStyleCnt="3">
        <dgm:presLayoutVars>
          <dgm:chMax val="0"/>
          <dgm:chPref val="0"/>
        </dgm:presLayoutVars>
      </dgm:prSet>
      <dgm:spPr/>
    </dgm:pt>
    <dgm:pt modelId="{923A5DBB-9B38-4D50-B6A5-D750D50EF402}" type="pres">
      <dgm:prSet presAssocID="{678F4B8B-69A2-4EAE-B485-90504C36C0FC}" presName="sibTrans" presStyleCnt="0"/>
      <dgm:spPr/>
    </dgm:pt>
    <dgm:pt modelId="{D11CE857-7977-4391-86F1-1688CC291A1D}" type="pres">
      <dgm:prSet presAssocID="{479B1644-F1F3-456F-8AEE-7C987EE83F34}" presName="compNode" presStyleCnt="0"/>
      <dgm:spPr/>
    </dgm:pt>
    <dgm:pt modelId="{BE6540CA-BB6E-4C8F-B903-4FE40881D1DD}" type="pres">
      <dgm:prSet presAssocID="{479B1644-F1F3-456F-8AEE-7C987EE83F34}" presName="bgRect" presStyleLbl="bgShp" presStyleIdx="2" presStyleCnt="3"/>
      <dgm:spPr/>
    </dgm:pt>
    <dgm:pt modelId="{00544CA2-0B95-4E99-82D9-DABD47110E94}" type="pres">
      <dgm:prSet presAssocID="{479B1644-F1F3-456F-8AEE-7C987EE83F3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E3CFE76D-DF5E-4AAE-8980-E02A014A7341}" type="pres">
      <dgm:prSet presAssocID="{479B1644-F1F3-456F-8AEE-7C987EE83F34}" presName="spaceRect" presStyleCnt="0"/>
      <dgm:spPr/>
    </dgm:pt>
    <dgm:pt modelId="{FC543604-BB10-4682-9E94-A3DD49FAECDC}" type="pres">
      <dgm:prSet presAssocID="{479B1644-F1F3-456F-8AEE-7C987EE83F34}" presName="parTx" presStyleLbl="revTx" presStyleIdx="2" presStyleCnt="3">
        <dgm:presLayoutVars>
          <dgm:chMax val="0"/>
          <dgm:chPref val="0"/>
        </dgm:presLayoutVars>
      </dgm:prSet>
      <dgm:spPr/>
    </dgm:pt>
  </dgm:ptLst>
  <dgm:cxnLst>
    <dgm:cxn modelId="{6D3F1A0F-571B-4E66-BF35-9C1B9ABBBBA7}" srcId="{1F7A6E48-0D95-4378-84B4-76B2D60B2A0C}" destId="{AC93940E-FC6E-4FC9-846D-6D8A1395033E}" srcOrd="0" destOrd="0" parTransId="{F073A39F-0902-4FE4-AA03-D1436D1CC091}" sibTransId="{0AD0A3DE-B0F7-4E7B-9004-041C4F2EE117}"/>
    <dgm:cxn modelId="{31599534-0D71-4DAB-A2AD-A942B5161340}" type="presOf" srcId="{1F7A6E48-0D95-4378-84B4-76B2D60B2A0C}" destId="{D3C9FC39-CB78-4583-80BB-B8D8A0C0CB33}" srcOrd="0" destOrd="0" presId="urn:microsoft.com/office/officeart/2018/2/layout/IconVerticalSolidList"/>
    <dgm:cxn modelId="{AAF8525C-A897-471B-9523-09714197C918}" type="presOf" srcId="{4DD44BA5-4937-4F4C-A52B-6BA96E3F0C0F}" destId="{7DCD4A07-91D1-4E03-AA8E-EF76DD57F464}" srcOrd="0" destOrd="0" presId="urn:microsoft.com/office/officeart/2018/2/layout/IconVerticalSolidList"/>
    <dgm:cxn modelId="{D3E40165-5ACC-49C3-8324-70901EC9EFD3}" type="presOf" srcId="{AC93940E-FC6E-4FC9-846D-6D8A1395033E}" destId="{4212E7F0-4C8E-4113-B0EC-73CB5A049243}" srcOrd="0" destOrd="0" presId="urn:microsoft.com/office/officeart/2018/2/layout/IconVerticalSolidList"/>
    <dgm:cxn modelId="{CD55907E-8CB1-44D7-9690-2704DD2D3FCF}" srcId="{1F7A6E48-0D95-4378-84B4-76B2D60B2A0C}" destId="{479B1644-F1F3-456F-8AEE-7C987EE83F34}" srcOrd="2" destOrd="0" parTransId="{78364108-649F-4FC9-A7AF-5AA3A18683DC}" sibTransId="{F29B7637-8CA8-4BF3-B10E-E2FFE800F73D}"/>
    <dgm:cxn modelId="{E7E4BF9B-C890-486E-BFE8-BDB7A55C9649}" srcId="{1F7A6E48-0D95-4378-84B4-76B2D60B2A0C}" destId="{4DD44BA5-4937-4F4C-A52B-6BA96E3F0C0F}" srcOrd="1" destOrd="0" parTransId="{9267E166-0B38-46D4-B23D-4617734896BD}" sibTransId="{678F4B8B-69A2-4EAE-B485-90504C36C0FC}"/>
    <dgm:cxn modelId="{15B472F5-4CB4-41DC-8A89-25D824178A9F}" type="presOf" srcId="{479B1644-F1F3-456F-8AEE-7C987EE83F34}" destId="{FC543604-BB10-4682-9E94-A3DD49FAECDC}" srcOrd="0" destOrd="0" presId="urn:microsoft.com/office/officeart/2018/2/layout/IconVerticalSolidList"/>
    <dgm:cxn modelId="{C0657595-11F2-4E88-B7AE-75230827600F}" type="presParOf" srcId="{D3C9FC39-CB78-4583-80BB-B8D8A0C0CB33}" destId="{5B9F7F27-8735-4759-9913-FDCDFD3FA745}" srcOrd="0" destOrd="0" presId="urn:microsoft.com/office/officeart/2018/2/layout/IconVerticalSolidList"/>
    <dgm:cxn modelId="{006E1314-55EC-486A-BA7D-42C3674EC05F}" type="presParOf" srcId="{5B9F7F27-8735-4759-9913-FDCDFD3FA745}" destId="{5D51F015-6B63-485C-B2DD-BAF1DB6FF221}" srcOrd="0" destOrd="0" presId="urn:microsoft.com/office/officeart/2018/2/layout/IconVerticalSolidList"/>
    <dgm:cxn modelId="{62EFF7F9-079F-4EC2-9FD5-646BFF0699D7}" type="presParOf" srcId="{5B9F7F27-8735-4759-9913-FDCDFD3FA745}" destId="{712AF465-2023-4503-AA44-CCE3B3AFD502}" srcOrd="1" destOrd="0" presId="urn:microsoft.com/office/officeart/2018/2/layout/IconVerticalSolidList"/>
    <dgm:cxn modelId="{AD04D47B-5B01-4B7C-846B-6EA66EDE8E79}" type="presParOf" srcId="{5B9F7F27-8735-4759-9913-FDCDFD3FA745}" destId="{C77E6CF3-4828-4408-B51D-6CF7254633C9}" srcOrd="2" destOrd="0" presId="urn:microsoft.com/office/officeart/2018/2/layout/IconVerticalSolidList"/>
    <dgm:cxn modelId="{2B4CE4B8-4D68-4155-B36E-671A4562AB0A}" type="presParOf" srcId="{5B9F7F27-8735-4759-9913-FDCDFD3FA745}" destId="{4212E7F0-4C8E-4113-B0EC-73CB5A049243}" srcOrd="3" destOrd="0" presId="urn:microsoft.com/office/officeart/2018/2/layout/IconVerticalSolidList"/>
    <dgm:cxn modelId="{6EA6165F-C401-4E97-955B-CF94EF471B92}" type="presParOf" srcId="{D3C9FC39-CB78-4583-80BB-B8D8A0C0CB33}" destId="{6238C265-336A-447F-9544-7E0C9F287B16}" srcOrd="1" destOrd="0" presId="urn:microsoft.com/office/officeart/2018/2/layout/IconVerticalSolidList"/>
    <dgm:cxn modelId="{57B09C8B-60E8-415F-88E2-44B7741742C5}" type="presParOf" srcId="{D3C9FC39-CB78-4583-80BB-B8D8A0C0CB33}" destId="{A737DA64-EB12-466C-B56B-70F95ED86FAF}" srcOrd="2" destOrd="0" presId="urn:microsoft.com/office/officeart/2018/2/layout/IconVerticalSolidList"/>
    <dgm:cxn modelId="{30F8C186-734F-454E-A9C4-824C039FD767}" type="presParOf" srcId="{A737DA64-EB12-466C-B56B-70F95ED86FAF}" destId="{E000B634-2B65-42E1-A264-91E294FE2249}" srcOrd="0" destOrd="0" presId="urn:microsoft.com/office/officeart/2018/2/layout/IconVerticalSolidList"/>
    <dgm:cxn modelId="{D9856FBD-F1A5-489F-A08E-3300F37FAAE0}" type="presParOf" srcId="{A737DA64-EB12-466C-B56B-70F95ED86FAF}" destId="{32A9F3C9-A74C-4EC5-BC18-FD40EB63EB4F}" srcOrd="1" destOrd="0" presId="urn:microsoft.com/office/officeart/2018/2/layout/IconVerticalSolidList"/>
    <dgm:cxn modelId="{195BA629-D7DC-48C4-B6B6-C26182F28392}" type="presParOf" srcId="{A737DA64-EB12-466C-B56B-70F95ED86FAF}" destId="{885F625A-4F9D-4267-94B9-8A6C4598F551}" srcOrd="2" destOrd="0" presId="urn:microsoft.com/office/officeart/2018/2/layout/IconVerticalSolidList"/>
    <dgm:cxn modelId="{041DFC8A-E475-466A-9FEC-B557F68A0E61}" type="presParOf" srcId="{A737DA64-EB12-466C-B56B-70F95ED86FAF}" destId="{7DCD4A07-91D1-4E03-AA8E-EF76DD57F464}" srcOrd="3" destOrd="0" presId="urn:microsoft.com/office/officeart/2018/2/layout/IconVerticalSolidList"/>
    <dgm:cxn modelId="{7A9F1FE5-77CB-441A-953F-15803A634603}" type="presParOf" srcId="{D3C9FC39-CB78-4583-80BB-B8D8A0C0CB33}" destId="{923A5DBB-9B38-4D50-B6A5-D750D50EF402}" srcOrd="3" destOrd="0" presId="urn:microsoft.com/office/officeart/2018/2/layout/IconVerticalSolidList"/>
    <dgm:cxn modelId="{5503CD16-8611-4F3E-9DF1-B7661E6227A0}" type="presParOf" srcId="{D3C9FC39-CB78-4583-80BB-B8D8A0C0CB33}" destId="{D11CE857-7977-4391-86F1-1688CC291A1D}" srcOrd="4" destOrd="0" presId="urn:microsoft.com/office/officeart/2018/2/layout/IconVerticalSolidList"/>
    <dgm:cxn modelId="{32A493E1-88EC-4646-81CE-2BD950701627}" type="presParOf" srcId="{D11CE857-7977-4391-86F1-1688CC291A1D}" destId="{BE6540CA-BB6E-4C8F-B903-4FE40881D1DD}" srcOrd="0" destOrd="0" presId="urn:microsoft.com/office/officeart/2018/2/layout/IconVerticalSolidList"/>
    <dgm:cxn modelId="{2CF4E425-58F6-4247-9426-EAD0B56ADDB5}" type="presParOf" srcId="{D11CE857-7977-4391-86F1-1688CC291A1D}" destId="{00544CA2-0B95-4E99-82D9-DABD47110E94}" srcOrd="1" destOrd="0" presId="urn:microsoft.com/office/officeart/2018/2/layout/IconVerticalSolidList"/>
    <dgm:cxn modelId="{DEB921C5-B92B-4C4E-9839-00766398AC6A}" type="presParOf" srcId="{D11CE857-7977-4391-86F1-1688CC291A1D}" destId="{E3CFE76D-DF5E-4AAE-8980-E02A014A7341}" srcOrd="2" destOrd="0" presId="urn:microsoft.com/office/officeart/2018/2/layout/IconVerticalSolidList"/>
    <dgm:cxn modelId="{D9ADA9AF-785D-4A5A-8B52-4946A73664FB}" type="presParOf" srcId="{D11CE857-7977-4391-86F1-1688CC291A1D}" destId="{FC543604-BB10-4682-9E94-A3DD49FAECDC}"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7A6E48-0D95-4378-84B4-76B2D60B2A0C}"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C93940E-FC6E-4FC9-846D-6D8A1395033E}">
      <dgm:prSet/>
      <dgm:spPr/>
      <dgm:t>
        <a:bodyPr/>
        <a:lstStyle/>
        <a:p>
          <a:r>
            <a:rPr lang="en-US"/>
            <a:t>Host information</a:t>
          </a:r>
        </a:p>
      </dgm:t>
    </dgm:pt>
    <dgm:pt modelId="{F073A39F-0902-4FE4-AA03-D1436D1CC091}" type="parTrans" cxnId="{6D3F1A0F-571B-4E66-BF35-9C1B9ABBBBA7}">
      <dgm:prSet/>
      <dgm:spPr/>
      <dgm:t>
        <a:bodyPr/>
        <a:lstStyle/>
        <a:p>
          <a:endParaRPr lang="en-US"/>
        </a:p>
      </dgm:t>
    </dgm:pt>
    <dgm:pt modelId="{0AD0A3DE-B0F7-4E7B-9004-041C4F2EE117}" type="sibTrans" cxnId="{6D3F1A0F-571B-4E66-BF35-9C1B9ABBBBA7}">
      <dgm:prSet/>
      <dgm:spPr/>
      <dgm:t>
        <a:bodyPr/>
        <a:lstStyle/>
        <a:p>
          <a:endParaRPr lang="en-US"/>
        </a:p>
      </dgm:t>
    </dgm:pt>
    <dgm:pt modelId="{4DD44BA5-4937-4F4C-A52B-6BA96E3F0C0F}">
      <dgm:prSet/>
      <dgm:spPr/>
      <dgm:t>
        <a:bodyPr/>
        <a:lstStyle/>
        <a:p>
          <a:r>
            <a:rPr lang="en-US" dirty="0"/>
            <a:t>Operating system and web browser</a:t>
          </a:r>
        </a:p>
      </dgm:t>
    </dgm:pt>
    <dgm:pt modelId="{9267E166-0B38-46D4-B23D-4617734896BD}" type="parTrans" cxnId="{E7E4BF9B-C890-486E-BFE8-BDB7A55C9649}">
      <dgm:prSet/>
      <dgm:spPr/>
      <dgm:t>
        <a:bodyPr/>
        <a:lstStyle/>
        <a:p>
          <a:endParaRPr lang="en-US"/>
        </a:p>
      </dgm:t>
    </dgm:pt>
    <dgm:pt modelId="{678F4B8B-69A2-4EAE-B485-90504C36C0FC}" type="sibTrans" cxnId="{E7E4BF9B-C890-486E-BFE8-BDB7A55C9649}">
      <dgm:prSet/>
      <dgm:spPr/>
      <dgm:t>
        <a:bodyPr/>
        <a:lstStyle/>
        <a:p>
          <a:endParaRPr lang="en-US"/>
        </a:p>
      </dgm:t>
    </dgm:pt>
    <dgm:pt modelId="{479B1644-F1F3-456F-8AEE-7C987EE83F34}">
      <dgm:prSet/>
      <dgm:spPr/>
      <dgm:t>
        <a:bodyPr/>
        <a:lstStyle/>
        <a:p>
          <a:r>
            <a:rPr lang="en-US"/>
            <a:t>Windows account name in AD environment from Kerberos Traffic</a:t>
          </a:r>
        </a:p>
      </dgm:t>
    </dgm:pt>
    <dgm:pt modelId="{78364108-649F-4FC9-A7AF-5AA3A18683DC}" type="parTrans" cxnId="{CD55907E-8CB1-44D7-9690-2704DD2D3FCF}">
      <dgm:prSet/>
      <dgm:spPr/>
      <dgm:t>
        <a:bodyPr/>
        <a:lstStyle/>
        <a:p>
          <a:endParaRPr lang="en-US"/>
        </a:p>
      </dgm:t>
    </dgm:pt>
    <dgm:pt modelId="{F29B7637-8CA8-4BF3-B10E-E2FFE800F73D}" type="sibTrans" cxnId="{CD55907E-8CB1-44D7-9690-2704DD2D3FCF}">
      <dgm:prSet/>
      <dgm:spPr/>
      <dgm:t>
        <a:bodyPr/>
        <a:lstStyle/>
        <a:p>
          <a:endParaRPr lang="en-US"/>
        </a:p>
      </dgm:t>
    </dgm:pt>
    <dgm:pt modelId="{D3C9FC39-CB78-4583-80BB-B8D8A0C0CB33}" type="pres">
      <dgm:prSet presAssocID="{1F7A6E48-0D95-4378-84B4-76B2D60B2A0C}" presName="root" presStyleCnt="0">
        <dgm:presLayoutVars>
          <dgm:dir/>
          <dgm:resizeHandles val="exact"/>
        </dgm:presLayoutVars>
      </dgm:prSet>
      <dgm:spPr/>
    </dgm:pt>
    <dgm:pt modelId="{5B9F7F27-8735-4759-9913-FDCDFD3FA745}" type="pres">
      <dgm:prSet presAssocID="{AC93940E-FC6E-4FC9-846D-6D8A1395033E}" presName="compNode" presStyleCnt="0"/>
      <dgm:spPr/>
    </dgm:pt>
    <dgm:pt modelId="{5D51F015-6B63-485C-B2DD-BAF1DB6FF221}" type="pres">
      <dgm:prSet presAssocID="{AC93940E-FC6E-4FC9-846D-6D8A1395033E}" presName="bgRect" presStyleLbl="bgShp" presStyleIdx="0" presStyleCnt="3"/>
      <dgm:spPr/>
    </dgm:pt>
    <dgm:pt modelId="{712AF465-2023-4503-AA44-CCE3B3AFD502}" type="pres">
      <dgm:prSet presAssocID="{AC93940E-FC6E-4FC9-846D-6D8A1395033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C77E6CF3-4828-4408-B51D-6CF7254633C9}" type="pres">
      <dgm:prSet presAssocID="{AC93940E-FC6E-4FC9-846D-6D8A1395033E}" presName="spaceRect" presStyleCnt="0"/>
      <dgm:spPr/>
    </dgm:pt>
    <dgm:pt modelId="{4212E7F0-4C8E-4113-B0EC-73CB5A049243}" type="pres">
      <dgm:prSet presAssocID="{AC93940E-FC6E-4FC9-846D-6D8A1395033E}" presName="parTx" presStyleLbl="revTx" presStyleIdx="0" presStyleCnt="3">
        <dgm:presLayoutVars>
          <dgm:chMax val="0"/>
          <dgm:chPref val="0"/>
        </dgm:presLayoutVars>
      </dgm:prSet>
      <dgm:spPr/>
    </dgm:pt>
    <dgm:pt modelId="{6238C265-336A-447F-9544-7E0C9F287B16}" type="pres">
      <dgm:prSet presAssocID="{0AD0A3DE-B0F7-4E7B-9004-041C4F2EE117}" presName="sibTrans" presStyleCnt="0"/>
      <dgm:spPr/>
    </dgm:pt>
    <dgm:pt modelId="{A737DA64-EB12-466C-B56B-70F95ED86FAF}" type="pres">
      <dgm:prSet presAssocID="{4DD44BA5-4937-4F4C-A52B-6BA96E3F0C0F}" presName="compNode" presStyleCnt="0"/>
      <dgm:spPr/>
    </dgm:pt>
    <dgm:pt modelId="{E000B634-2B65-42E1-A264-91E294FE2249}" type="pres">
      <dgm:prSet presAssocID="{4DD44BA5-4937-4F4C-A52B-6BA96E3F0C0F}" presName="bgRect" presStyleLbl="bgShp" presStyleIdx="1" presStyleCnt="3"/>
      <dgm:spPr>
        <a:ln>
          <a:solidFill>
            <a:srgbClr val="FFC000"/>
          </a:solidFill>
        </a:ln>
      </dgm:spPr>
    </dgm:pt>
    <dgm:pt modelId="{32A9F3C9-A74C-4EC5-BC18-FD40EB63EB4F}" type="pres">
      <dgm:prSet presAssocID="{4DD44BA5-4937-4F4C-A52B-6BA96E3F0C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885F625A-4F9D-4267-94B9-8A6C4598F551}" type="pres">
      <dgm:prSet presAssocID="{4DD44BA5-4937-4F4C-A52B-6BA96E3F0C0F}" presName="spaceRect" presStyleCnt="0"/>
      <dgm:spPr/>
    </dgm:pt>
    <dgm:pt modelId="{7DCD4A07-91D1-4E03-AA8E-EF76DD57F464}" type="pres">
      <dgm:prSet presAssocID="{4DD44BA5-4937-4F4C-A52B-6BA96E3F0C0F}" presName="parTx" presStyleLbl="revTx" presStyleIdx="1" presStyleCnt="3">
        <dgm:presLayoutVars>
          <dgm:chMax val="0"/>
          <dgm:chPref val="0"/>
        </dgm:presLayoutVars>
      </dgm:prSet>
      <dgm:spPr/>
    </dgm:pt>
    <dgm:pt modelId="{923A5DBB-9B38-4D50-B6A5-D750D50EF402}" type="pres">
      <dgm:prSet presAssocID="{678F4B8B-69A2-4EAE-B485-90504C36C0FC}" presName="sibTrans" presStyleCnt="0"/>
      <dgm:spPr/>
    </dgm:pt>
    <dgm:pt modelId="{D11CE857-7977-4391-86F1-1688CC291A1D}" type="pres">
      <dgm:prSet presAssocID="{479B1644-F1F3-456F-8AEE-7C987EE83F34}" presName="compNode" presStyleCnt="0"/>
      <dgm:spPr/>
    </dgm:pt>
    <dgm:pt modelId="{BE6540CA-BB6E-4C8F-B903-4FE40881D1DD}" type="pres">
      <dgm:prSet presAssocID="{479B1644-F1F3-456F-8AEE-7C987EE83F34}" presName="bgRect" presStyleLbl="bgShp" presStyleIdx="2" presStyleCnt="3"/>
      <dgm:spPr/>
    </dgm:pt>
    <dgm:pt modelId="{00544CA2-0B95-4E99-82D9-DABD47110E94}" type="pres">
      <dgm:prSet presAssocID="{479B1644-F1F3-456F-8AEE-7C987EE83F3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E3CFE76D-DF5E-4AAE-8980-E02A014A7341}" type="pres">
      <dgm:prSet presAssocID="{479B1644-F1F3-456F-8AEE-7C987EE83F34}" presName="spaceRect" presStyleCnt="0"/>
      <dgm:spPr/>
    </dgm:pt>
    <dgm:pt modelId="{FC543604-BB10-4682-9E94-A3DD49FAECDC}" type="pres">
      <dgm:prSet presAssocID="{479B1644-F1F3-456F-8AEE-7C987EE83F34}" presName="parTx" presStyleLbl="revTx" presStyleIdx="2" presStyleCnt="3">
        <dgm:presLayoutVars>
          <dgm:chMax val="0"/>
          <dgm:chPref val="0"/>
        </dgm:presLayoutVars>
      </dgm:prSet>
      <dgm:spPr/>
    </dgm:pt>
  </dgm:ptLst>
  <dgm:cxnLst>
    <dgm:cxn modelId="{6D3F1A0F-571B-4E66-BF35-9C1B9ABBBBA7}" srcId="{1F7A6E48-0D95-4378-84B4-76B2D60B2A0C}" destId="{AC93940E-FC6E-4FC9-846D-6D8A1395033E}" srcOrd="0" destOrd="0" parTransId="{F073A39F-0902-4FE4-AA03-D1436D1CC091}" sibTransId="{0AD0A3DE-B0F7-4E7B-9004-041C4F2EE117}"/>
    <dgm:cxn modelId="{31599534-0D71-4DAB-A2AD-A942B5161340}" type="presOf" srcId="{1F7A6E48-0D95-4378-84B4-76B2D60B2A0C}" destId="{D3C9FC39-CB78-4583-80BB-B8D8A0C0CB33}" srcOrd="0" destOrd="0" presId="urn:microsoft.com/office/officeart/2018/2/layout/IconVerticalSolidList"/>
    <dgm:cxn modelId="{AAF8525C-A897-471B-9523-09714197C918}" type="presOf" srcId="{4DD44BA5-4937-4F4C-A52B-6BA96E3F0C0F}" destId="{7DCD4A07-91D1-4E03-AA8E-EF76DD57F464}" srcOrd="0" destOrd="0" presId="urn:microsoft.com/office/officeart/2018/2/layout/IconVerticalSolidList"/>
    <dgm:cxn modelId="{D3E40165-5ACC-49C3-8324-70901EC9EFD3}" type="presOf" srcId="{AC93940E-FC6E-4FC9-846D-6D8A1395033E}" destId="{4212E7F0-4C8E-4113-B0EC-73CB5A049243}" srcOrd="0" destOrd="0" presId="urn:microsoft.com/office/officeart/2018/2/layout/IconVerticalSolidList"/>
    <dgm:cxn modelId="{CD55907E-8CB1-44D7-9690-2704DD2D3FCF}" srcId="{1F7A6E48-0D95-4378-84B4-76B2D60B2A0C}" destId="{479B1644-F1F3-456F-8AEE-7C987EE83F34}" srcOrd="2" destOrd="0" parTransId="{78364108-649F-4FC9-A7AF-5AA3A18683DC}" sibTransId="{F29B7637-8CA8-4BF3-B10E-E2FFE800F73D}"/>
    <dgm:cxn modelId="{E7E4BF9B-C890-486E-BFE8-BDB7A55C9649}" srcId="{1F7A6E48-0D95-4378-84B4-76B2D60B2A0C}" destId="{4DD44BA5-4937-4F4C-A52B-6BA96E3F0C0F}" srcOrd="1" destOrd="0" parTransId="{9267E166-0B38-46D4-B23D-4617734896BD}" sibTransId="{678F4B8B-69A2-4EAE-B485-90504C36C0FC}"/>
    <dgm:cxn modelId="{15B472F5-4CB4-41DC-8A89-25D824178A9F}" type="presOf" srcId="{479B1644-F1F3-456F-8AEE-7C987EE83F34}" destId="{FC543604-BB10-4682-9E94-A3DD49FAECDC}" srcOrd="0" destOrd="0" presId="urn:microsoft.com/office/officeart/2018/2/layout/IconVerticalSolidList"/>
    <dgm:cxn modelId="{C0657595-11F2-4E88-B7AE-75230827600F}" type="presParOf" srcId="{D3C9FC39-CB78-4583-80BB-B8D8A0C0CB33}" destId="{5B9F7F27-8735-4759-9913-FDCDFD3FA745}" srcOrd="0" destOrd="0" presId="urn:microsoft.com/office/officeart/2018/2/layout/IconVerticalSolidList"/>
    <dgm:cxn modelId="{006E1314-55EC-486A-BA7D-42C3674EC05F}" type="presParOf" srcId="{5B9F7F27-8735-4759-9913-FDCDFD3FA745}" destId="{5D51F015-6B63-485C-B2DD-BAF1DB6FF221}" srcOrd="0" destOrd="0" presId="urn:microsoft.com/office/officeart/2018/2/layout/IconVerticalSolidList"/>
    <dgm:cxn modelId="{62EFF7F9-079F-4EC2-9FD5-646BFF0699D7}" type="presParOf" srcId="{5B9F7F27-8735-4759-9913-FDCDFD3FA745}" destId="{712AF465-2023-4503-AA44-CCE3B3AFD502}" srcOrd="1" destOrd="0" presId="urn:microsoft.com/office/officeart/2018/2/layout/IconVerticalSolidList"/>
    <dgm:cxn modelId="{AD04D47B-5B01-4B7C-846B-6EA66EDE8E79}" type="presParOf" srcId="{5B9F7F27-8735-4759-9913-FDCDFD3FA745}" destId="{C77E6CF3-4828-4408-B51D-6CF7254633C9}" srcOrd="2" destOrd="0" presId="urn:microsoft.com/office/officeart/2018/2/layout/IconVerticalSolidList"/>
    <dgm:cxn modelId="{2B4CE4B8-4D68-4155-B36E-671A4562AB0A}" type="presParOf" srcId="{5B9F7F27-8735-4759-9913-FDCDFD3FA745}" destId="{4212E7F0-4C8E-4113-B0EC-73CB5A049243}" srcOrd="3" destOrd="0" presId="urn:microsoft.com/office/officeart/2018/2/layout/IconVerticalSolidList"/>
    <dgm:cxn modelId="{6EA6165F-C401-4E97-955B-CF94EF471B92}" type="presParOf" srcId="{D3C9FC39-CB78-4583-80BB-B8D8A0C0CB33}" destId="{6238C265-336A-447F-9544-7E0C9F287B16}" srcOrd="1" destOrd="0" presId="urn:microsoft.com/office/officeart/2018/2/layout/IconVerticalSolidList"/>
    <dgm:cxn modelId="{57B09C8B-60E8-415F-88E2-44B7741742C5}" type="presParOf" srcId="{D3C9FC39-CB78-4583-80BB-B8D8A0C0CB33}" destId="{A737DA64-EB12-466C-B56B-70F95ED86FAF}" srcOrd="2" destOrd="0" presId="urn:microsoft.com/office/officeart/2018/2/layout/IconVerticalSolidList"/>
    <dgm:cxn modelId="{30F8C186-734F-454E-A9C4-824C039FD767}" type="presParOf" srcId="{A737DA64-EB12-466C-B56B-70F95ED86FAF}" destId="{E000B634-2B65-42E1-A264-91E294FE2249}" srcOrd="0" destOrd="0" presId="urn:microsoft.com/office/officeart/2018/2/layout/IconVerticalSolidList"/>
    <dgm:cxn modelId="{D9856FBD-F1A5-489F-A08E-3300F37FAAE0}" type="presParOf" srcId="{A737DA64-EB12-466C-B56B-70F95ED86FAF}" destId="{32A9F3C9-A74C-4EC5-BC18-FD40EB63EB4F}" srcOrd="1" destOrd="0" presId="urn:microsoft.com/office/officeart/2018/2/layout/IconVerticalSolidList"/>
    <dgm:cxn modelId="{195BA629-D7DC-48C4-B6B6-C26182F28392}" type="presParOf" srcId="{A737DA64-EB12-466C-B56B-70F95ED86FAF}" destId="{885F625A-4F9D-4267-94B9-8A6C4598F551}" srcOrd="2" destOrd="0" presId="urn:microsoft.com/office/officeart/2018/2/layout/IconVerticalSolidList"/>
    <dgm:cxn modelId="{041DFC8A-E475-466A-9FEC-B557F68A0E61}" type="presParOf" srcId="{A737DA64-EB12-466C-B56B-70F95ED86FAF}" destId="{7DCD4A07-91D1-4E03-AA8E-EF76DD57F464}" srcOrd="3" destOrd="0" presId="urn:microsoft.com/office/officeart/2018/2/layout/IconVerticalSolidList"/>
    <dgm:cxn modelId="{7A9F1FE5-77CB-441A-953F-15803A634603}" type="presParOf" srcId="{D3C9FC39-CB78-4583-80BB-B8D8A0C0CB33}" destId="{923A5DBB-9B38-4D50-B6A5-D750D50EF402}" srcOrd="3" destOrd="0" presId="urn:microsoft.com/office/officeart/2018/2/layout/IconVerticalSolidList"/>
    <dgm:cxn modelId="{5503CD16-8611-4F3E-9DF1-B7661E6227A0}" type="presParOf" srcId="{D3C9FC39-CB78-4583-80BB-B8D8A0C0CB33}" destId="{D11CE857-7977-4391-86F1-1688CC291A1D}" srcOrd="4" destOrd="0" presId="urn:microsoft.com/office/officeart/2018/2/layout/IconVerticalSolidList"/>
    <dgm:cxn modelId="{32A493E1-88EC-4646-81CE-2BD950701627}" type="presParOf" srcId="{D11CE857-7977-4391-86F1-1688CC291A1D}" destId="{BE6540CA-BB6E-4C8F-B903-4FE40881D1DD}" srcOrd="0" destOrd="0" presId="urn:microsoft.com/office/officeart/2018/2/layout/IconVerticalSolidList"/>
    <dgm:cxn modelId="{2CF4E425-58F6-4247-9426-EAD0B56ADDB5}" type="presParOf" srcId="{D11CE857-7977-4391-86F1-1688CC291A1D}" destId="{00544CA2-0B95-4E99-82D9-DABD47110E94}" srcOrd="1" destOrd="0" presId="urn:microsoft.com/office/officeart/2018/2/layout/IconVerticalSolidList"/>
    <dgm:cxn modelId="{DEB921C5-B92B-4C4E-9839-00766398AC6A}" type="presParOf" srcId="{D11CE857-7977-4391-86F1-1688CC291A1D}" destId="{E3CFE76D-DF5E-4AAE-8980-E02A014A7341}" srcOrd="2" destOrd="0" presId="urn:microsoft.com/office/officeart/2018/2/layout/IconVerticalSolidList"/>
    <dgm:cxn modelId="{D9ADA9AF-785D-4A5A-8B52-4946A73664FB}" type="presParOf" srcId="{D11CE857-7977-4391-86F1-1688CC291A1D}" destId="{FC543604-BB10-4682-9E94-A3DD49FAECDC}"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7A6E48-0D95-4378-84B4-76B2D60B2A0C}"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C93940E-FC6E-4FC9-846D-6D8A1395033E}">
      <dgm:prSet/>
      <dgm:spPr/>
      <dgm:t>
        <a:bodyPr/>
        <a:lstStyle/>
        <a:p>
          <a:r>
            <a:rPr lang="en-US"/>
            <a:t>Host information</a:t>
          </a:r>
        </a:p>
      </dgm:t>
    </dgm:pt>
    <dgm:pt modelId="{F073A39F-0902-4FE4-AA03-D1436D1CC091}" type="parTrans" cxnId="{6D3F1A0F-571B-4E66-BF35-9C1B9ABBBBA7}">
      <dgm:prSet/>
      <dgm:spPr/>
      <dgm:t>
        <a:bodyPr/>
        <a:lstStyle/>
        <a:p>
          <a:endParaRPr lang="en-US"/>
        </a:p>
      </dgm:t>
    </dgm:pt>
    <dgm:pt modelId="{0AD0A3DE-B0F7-4E7B-9004-041C4F2EE117}" type="sibTrans" cxnId="{6D3F1A0F-571B-4E66-BF35-9C1B9ABBBBA7}">
      <dgm:prSet/>
      <dgm:spPr/>
      <dgm:t>
        <a:bodyPr/>
        <a:lstStyle/>
        <a:p>
          <a:endParaRPr lang="en-US"/>
        </a:p>
      </dgm:t>
    </dgm:pt>
    <dgm:pt modelId="{4DD44BA5-4937-4F4C-A52B-6BA96E3F0C0F}">
      <dgm:prSet/>
      <dgm:spPr/>
      <dgm:t>
        <a:bodyPr/>
        <a:lstStyle/>
        <a:p>
          <a:r>
            <a:rPr lang="en-US" dirty="0"/>
            <a:t>Operating system and web browser</a:t>
          </a:r>
        </a:p>
      </dgm:t>
    </dgm:pt>
    <dgm:pt modelId="{9267E166-0B38-46D4-B23D-4617734896BD}" type="parTrans" cxnId="{E7E4BF9B-C890-486E-BFE8-BDB7A55C9649}">
      <dgm:prSet/>
      <dgm:spPr/>
      <dgm:t>
        <a:bodyPr/>
        <a:lstStyle/>
        <a:p>
          <a:endParaRPr lang="en-US"/>
        </a:p>
      </dgm:t>
    </dgm:pt>
    <dgm:pt modelId="{678F4B8B-69A2-4EAE-B485-90504C36C0FC}" type="sibTrans" cxnId="{E7E4BF9B-C890-486E-BFE8-BDB7A55C9649}">
      <dgm:prSet/>
      <dgm:spPr/>
      <dgm:t>
        <a:bodyPr/>
        <a:lstStyle/>
        <a:p>
          <a:endParaRPr lang="en-US"/>
        </a:p>
      </dgm:t>
    </dgm:pt>
    <dgm:pt modelId="{479B1644-F1F3-456F-8AEE-7C987EE83F34}">
      <dgm:prSet/>
      <dgm:spPr/>
      <dgm:t>
        <a:bodyPr/>
        <a:lstStyle/>
        <a:p>
          <a:r>
            <a:rPr lang="en-US" dirty="0"/>
            <a:t>Windows account name in AD environment from Kerberos Traffic</a:t>
          </a:r>
        </a:p>
      </dgm:t>
    </dgm:pt>
    <dgm:pt modelId="{78364108-649F-4FC9-A7AF-5AA3A18683DC}" type="parTrans" cxnId="{CD55907E-8CB1-44D7-9690-2704DD2D3FCF}">
      <dgm:prSet/>
      <dgm:spPr/>
      <dgm:t>
        <a:bodyPr/>
        <a:lstStyle/>
        <a:p>
          <a:endParaRPr lang="en-US"/>
        </a:p>
      </dgm:t>
    </dgm:pt>
    <dgm:pt modelId="{F29B7637-8CA8-4BF3-B10E-E2FFE800F73D}" type="sibTrans" cxnId="{CD55907E-8CB1-44D7-9690-2704DD2D3FCF}">
      <dgm:prSet/>
      <dgm:spPr/>
      <dgm:t>
        <a:bodyPr/>
        <a:lstStyle/>
        <a:p>
          <a:endParaRPr lang="en-US"/>
        </a:p>
      </dgm:t>
    </dgm:pt>
    <dgm:pt modelId="{D3C9FC39-CB78-4583-80BB-B8D8A0C0CB33}" type="pres">
      <dgm:prSet presAssocID="{1F7A6E48-0D95-4378-84B4-76B2D60B2A0C}" presName="root" presStyleCnt="0">
        <dgm:presLayoutVars>
          <dgm:dir/>
          <dgm:resizeHandles val="exact"/>
        </dgm:presLayoutVars>
      </dgm:prSet>
      <dgm:spPr/>
    </dgm:pt>
    <dgm:pt modelId="{5B9F7F27-8735-4759-9913-FDCDFD3FA745}" type="pres">
      <dgm:prSet presAssocID="{AC93940E-FC6E-4FC9-846D-6D8A1395033E}" presName="compNode" presStyleCnt="0"/>
      <dgm:spPr/>
    </dgm:pt>
    <dgm:pt modelId="{5D51F015-6B63-485C-B2DD-BAF1DB6FF221}" type="pres">
      <dgm:prSet presAssocID="{AC93940E-FC6E-4FC9-846D-6D8A1395033E}" presName="bgRect" presStyleLbl="bgShp" presStyleIdx="0" presStyleCnt="3"/>
      <dgm:spPr/>
    </dgm:pt>
    <dgm:pt modelId="{712AF465-2023-4503-AA44-CCE3B3AFD502}" type="pres">
      <dgm:prSet presAssocID="{AC93940E-FC6E-4FC9-846D-6D8A1395033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C77E6CF3-4828-4408-B51D-6CF7254633C9}" type="pres">
      <dgm:prSet presAssocID="{AC93940E-FC6E-4FC9-846D-6D8A1395033E}" presName="spaceRect" presStyleCnt="0"/>
      <dgm:spPr/>
    </dgm:pt>
    <dgm:pt modelId="{4212E7F0-4C8E-4113-B0EC-73CB5A049243}" type="pres">
      <dgm:prSet presAssocID="{AC93940E-FC6E-4FC9-846D-6D8A1395033E}" presName="parTx" presStyleLbl="revTx" presStyleIdx="0" presStyleCnt="3">
        <dgm:presLayoutVars>
          <dgm:chMax val="0"/>
          <dgm:chPref val="0"/>
        </dgm:presLayoutVars>
      </dgm:prSet>
      <dgm:spPr/>
    </dgm:pt>
    <dgm:pt modelId="{6238C265-336A-447F-9544-7E0C9F287B16}" type="pres">
      <dgm:prSet presAssocID="{0AD0A3DE-B0F7-4E7B-9004-041C4F2EE117}" presName="sibTrans" presStyleCnt="0"/>
      <dgm:spPr/>
    </dgm:pt>
    <dgm:pt modelId="{A737DA64-EB12-466C-B56B-70F95ED86FAF}" type="pres">
      <dgm:prSet presAssocID="{4DD44BA5-4937-4F4C-A52B-6BA96E3F0C0F}" presName="compNode" presStyleCnt="0"/>
      <dgm:spPr/>
    </dgm:pt>
    <dgm:pt modelId="{E000B634-2B65-42E1-A264-91E294FE2249}" type="pres">
      <dgm:prSet presAssocID="{4DD44BA5-4937-4F4C-A52B-6BA96E3F0C0F}" presName="bgRect" presStyleLbl="bgShp" presStyleIdx="1" presStyleCnt="3"/>
      <dgm:spPr>
        <a:ln>
          <a:noFill/>
        </a:ln>
      </dgm:spPr>
    </dgm:pt>
    <dgm:pt modelId="{32A9F3C9-A74C-4EC5-BC18-FD40EB63EB4F}" type="pres">
      <dgm:prSet presAssocID="{4DD44BA5-4937-4F4C-A52B-6BA96E3F0C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885F625A-4F9D-4267-94B9-8A6C4598F551}" type="pres">
      <dgm:prSet presAssocID="{4DD44BA5-4937-4F4C-A52B-6BA96E3F0C0F}" presName="spaceRect" presStyleCnt="0"/>
      <dgm:spPr/>
    </dgm:pt>
    <dgm:pt modelId="{7DCD4A07-91D1-4E03-AA8E-EF76DD57F464}" type="pres">
      <dgm:prSet presAssocID="{4DD44BA5-4937-4F4C-A52B-6BA96E3F0C0F}" presName="parTx" presStyleLbl="revTx" presStyleIdx="1" presStyleCnt="3">
        <dgm:presLayoutVars>
          <dgm:chMax val="0"/>
          <dgm:chPref val="0"/>
        </dgm:presLayoutVars>
      </dgm:prSet>
      <dgm:spPr/>
    </dgm:pt>
    <dgm:pt modelId="{923A5DBB-9B38-4D50-B6A5-D750D50EF402}" type="pres">
      <dgm:prSet presAssocID="{678F4B8B-69A2-4EAE-B485-90504C36C0FC}" presName="sibTrans" presStyleCnt="0"/>
      <dgm:spPr/>
    </dgm:pt>
    <dgm:pt modelId="{D11CE857-7977-4391-86F1-1688CC291A1D}" type="pres">
      <dgm:prSet presAssocID="{479B1644-F1F3-456F-8AEE-7C987EE83F34}" presName="compNode" presStyleCnt="0"/>
      <dgm:spPr/>
    </dgm:pt>
    <dgm:pt modelId="{BE6540CA-BB6E-4C8F-B903-4FE40881D1DD}" type="pres">
      <dgm:prSet presAssocID="{479B1644-F1F3-456F-8AEE-7C987EE83F34}" presName="bgRect" presStyleLbl="bgShp" presStyleIdx="2" presStyleCnt="3"/>
      <dgm:spPr>
        <a:ln>
          <a:solidFill>
            <a:srgbClr val="FFFF00"/>
          </a:solidFill>
        </a:ln>
      </dgm:spPr>
    </dgm:pt>
    <dgm:pt modelId="{00544CA2-0B95-4E99-82D9-DABD47110E94}" type="pres">
      <dgm:prSet presAssocID="{479B1644-F1F3-456F-8AEE-7C987EE83F3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E3CFE76D-DF5E-4AAE-8980-E02A014A7341}" type="pres">
      <dgm:prSet presAssocID="{479B1644-F1F3-456F-8AEE-7C987EE83F34}" presName="spaceRect" presStyleCnt="0"/>
      <dgm:spPr/>
    </dgm:pt>
    <dgm:pt modelId="{FC543604-BB10-4682-9E94-A3DD49FAECDC}" type="pres">
      <dgm:prSet presAssocID="{479B1644-F1F3-456F-8AEE-7C987EE83F34}" presName="parTx" presStyleLbl="revTx" presStyleIdx="2" presStyleCnt="3">
        <dgm:presLayoutVars>
          <dgm:chMax val="0"/>
          <dgm:chPref val="0"/>
        </dgm:presLayoutVars>
      </dgm:prSet>
      <dgm:spPr/>
    </dgm:pt>
  </dgm:ptLst>
  <dgm:cxnLst>
    <dgm:cxn modelId="{6D3F1A0F-571B-4E66-BF35-9C1B9ABBBBA7}" srcId="{1F7A6E48-0D95-4378-84B4-76B2D60B2A0C}" destId="{AC93940E-FC6E-4FC9-846D-6D8A1395033E}" srcOrd="0" destOrd="0" parTransId="{F073A39F-0902-4FE4-AA03-D1436D1CC091}" sibTransId="{0AD0A3DE-B0F7-4E7B-9004-041C4F2EE117}"/>
    <dgm:cxn modelId="{31599534-0D71-4DAB-A2AD-A942B5161340}" type="presOf" srcId="{1F7A6E48-0D95-4378-84B4-76B2D60B2A0C}" destId="{D3C9FC39-CB78-4583-80BB-B8D8A0C0CB33}" srcOrd="0" destOrd="0" presId="urn:microsoft.com/office/officeart/2018/2/layout/IconVerticalSolidList"/>
    <dgm:cxn modelId="{AAF8525C-A897-471B-9523-09714197C918}" type="presOf" srcId="{4DD44BA5-4937-4F4C-A52B-6BA96E3F0C0F}" destId="{7DCD4A07-91D1-4E03-AA8E-EF76DD57F464}" srcOrd="0" destOrd="0" presId="urn:microsoft.com/office/officeart/2018/2/layout/IconVerticalSolidList"/>
    <dgm:cxn modelId="{D3E40165-5ACC-49C3-8324-70901EC9EFD3}" type="presOf" srcId="{AC93940E-FC6E-4FC9-846D-6D8A1395033E}" destId="{4212E7F0-4C8E-4113-B0EC-73CB5A049243}" srcOrd="0" destOrd="0" presId="urn:microsoft.com/office/officeart/2018/2/layout/IconVerticalSolidList"/>
    <dgm:cxn modelId="{CD55907E-8CB1-44D7-9690-2704DD2D3FCF}" srcId="{1F7A6E48-0D95-4378-84B4-76B2D60B2A0C}" destId="{479B1644-F1F3-456F-8AEE-7C987EE83F34}" srcOrd="2" destOrd="0" parTransId="{78364108-649F-4FC9-A7AF-5AA3A18683DC}" sibTransId="{F29B7637-8CA8-4BF3-B10E-E2FFE800F73D}"/>
    <dgm:cxn modelId="{E7E4BF9B-C890-486E-BFE8-BDB7A55C9649}" srcId="{1F7A6E48-0D95-4378-84B4-76B2D60B2A0C}" destId="{4DD44BA5-4937-4F4C-A52B-6BA96E3F0C0F}" srcOrd="1" destOrd="0" parTransId="{9267E166-0B38-46D4-B23D-4617734896BD}" sibTransId="{678F4B8B-69A2-4EAE-B485-90504C36C0FC}"/>
    <dgm:cxn modelId="{15B472F5-4CB4-41DC-8A89-25D824178A9F}" type="presOf" srcId="{479B1644-F1F3-456F-8AEE-7C987EE83F34}" destId="{FC543604-BB10-4682-9E94-A3DD49FAECDC}" srcOrd="0" destOrd="0" presId="urn:microsoft.com/office/officeart/2018/2/layout/IconVerticalSolidList"/>
    <dgm:cxn modelId="{C0657595-11F2-4E88-B7AE-75230827600F}" type="presParOf" srcId="{D3C9FC39-CB78-4583-80BB-B8D8A0C0CB33}" destId="{5B9F7F27-8735-4759-9913-FDCDFD3FA745}" srcOrd="0" destOrd="0" presId="urn:microsoft.com/office/officeart/2018/2/layout/IconVerticalSolidList"/>
    <dgm:cxn modelId="{006E1314-55EC-486A-BA7D-42C3674EC05F}" type="presParOf" srcId="{5B9F7F27-8735-4759-9913-FDCDFD3FA745}" destId="{5D51F015-6B63-485C-B2DD-BAF1DB6FF221}" srcOrd="0" destOrd="0" presId="urn:microsoft.com/office/officeart/2018/2/layout/IconVerticalSolidList"/>
    <dgm:cxn modelId="{62EFF7F9-079F-4EC2-9FD5-646BFF0699D7}" type="presParOf" srcId="{5B9F7F27-8735-4759-9913-FDCDFD3FA745}" destId="{712AF465-2023-4503-AA44-CCE3B3AFD502}" srcOrd="1" destOrd="0" presId="urn:microsoft.com/office/officeart/2018/2/layout/IconVerticalSolidList"/>
    <dgm:cxn modelId="{AD04D47B-5B01-4B7C-846B-6EA66EDE8E79}" type="presParOf" srcId="{5B9F7F27-8735-4759-9913-FDCDFD3FA745}" destId="{C77E6CF3-4828-4408-B51D-6CF7254633C9}" srcOrd="2" destOrd="0" presId="urn:microsoft.com/office/officeart/2018/2/layout/IconVerticalSolidList"/>
    <dgm:cxn modelId="{2B4CE4B8-4D68-4155-B36E-671A4562AB0A}" type="presParOf" srcId="{5B9F7F27-8735-4759-9913-FDCDFD3FA745}" destId="{4212E7F0-4C8E-4113-B0EC-73CB5A049243}" srcOrd="3" destOrd="0" presId="urn:microsoft.com/office/officeart/2018/2/layout/IconVerticalSolidList"/>
    <dgm:cxn modelId="{6EA6165F-C401-4E97-955B-CF94EF471B92}" type="presParOf" srcId="{D3C9FC39-CB78-4583-80BB-B8D8A0C0CB33}" destId="{6238C265-336A-447F-9544-7E0C9F287B16}" srcOrd="1" destOrd="0" presId="urn:microsoft.com/office/officeart/2018/2/layout/IconVerticalSolidList"/>
    <dgm:cxn modelId="{57B09C8B-60E8-415F-88E2-44B7741742C5}" type="presParOf" srcId="{D3C9FC39-CB78-4583-80BB-B8D8A0C0CB33}" destId="{A737DA64-EB12-466C-B56B-70F95ED86FAF}" srcOrd="2" destOrd="0" presId="urn:microsoft.com/office/officeart/2018/2/layout/IconVerticalSolidList"/>
    <dgm:cxn modelId="{30F8C186-734F-454E-A9C4-824C039FD767}" type="presParOf" srcId="{A737DA64-EB12-466C-B56B-70F95ED86FAF}" destId="{E000B634-2B65-42E1-A264-91E294FE2249}" srcOrd="0" destOrd="0" presId="urn:microsoft.com/office/officeart/2018/2/layout/IconVerticalSolidList"/>
    <dgm:cxn modelId="{D9856FBD-F1A5-489F-A08E-3300F37FAAE0}" type="presParOf" srcId="{A737DA64-EB12-466C-B56B-70F95ED86FAF}" destId="{32A9F3C9-A74C-4EC5-BC18-FD40EB63EB4F}" srcOrd="1" destOrd="0" presId="urn:microsoft.com/office/officeart/2018/2/layout/IconVerticalSolidList"/>
    <dgm:cxn modelId="{195BA629-D7DC-48C4-B6B6-C26182F28392}" type="presParOf" srcId="{A737DA64-EB12-466C-B56B-70F95ED86FAF}" destId="{885F625A-4F9D-4267-94B9-8A6C4598F551}" srcOrd="2" destOrd="0" presId="urn:microsoft.com/office/officeart/2018/2/layout/IconVerticalSolidList"/>
    <dgm:cxn modelId="{041DFC8A-E475-466A-9FEC-B557F68A0E61}" type="presParOf" srcId="{A737DA64-EB12-466C-B56B-70F95ED86FAF}" destId="{7DCD4A07-91D1-4E03-AA8E-EF76DD57F464}" srcOrd="3" destOrd="0" presId="urn:microsoft.com/office/officeart/2018/2/layout/IconVerticalSolidList"/>
    <dgm:cxn modelId="{7A9F1FE5-77CB-441A-953F-15803A634603}" type="presParOf" srcId="{D3C9FC39-CB78-4583-80BB-B8D8A0C0CB33}" destId="{923A5DBB-9B38-4D50-B6A5-D750D50EF402}" srcOrd="3" destOrd="0" presId="urn:microsoft.com/office/officeart/2018/2/layout/IconVerticalSolidList"/>
    <dgm:cxn modelId="{5503CD16-8611-4F3E-9DF1-B7661E6227A0}" type="presParOf" srcId="{D3C9FC39-CB78-4583-80BB-B8D8A0C0CB33}" destId="{D11CE857-7977-4391-86F1-1688CC291A1D}" srcOrd="4" destOrd="0" presId="urn:microsoft.com/office/officeart/2018/2/layout/IconVerticalSolidList"/>
    <dgm:cxn modelId="{32A493E1-88EC-4646-81CE-2BD950701627}" type="presParOf" srcId="{D11CE857-7977-4391-86F1-1688CC291A1D}" destId="{BE6540CA-BB6E-4C8F-B903-4FE40881D1DD}" srcOrd="0" destOrd="0" presId="urn:microsoft.com/office/officeart/2018/2/layout/IconVerticalSolidList"/>
    <dgm:cxn modelId="{2CF4E425-58F6-4247-9426-EAD0B56ADDB5}" type="presParOf" srcId="{D11CE857-7977-4391-86F1-1688CC291A1D}" destId="{00544CA2-0B95-4E99-82D9-DABD47110E94}" srcOrd="1" destOrd="0" presId="urn:microsoft.com/office/officeart/2018/2/layout/IconVerticalSolidList"/>
    <dgm:cxn modelId="{DEB921C5-B92B-4C4E-9839-00766398AC6A}" type="presParOf" srcId="{D11CE857-7977-4391-86F1-1688CC291A1D}" destId="{E3CFE76D-DF5E-4AAE-8980-E02A014A7341}" srcOrd="2" destOrd="0" presId="urn:microsoft.com/office/officeart/2018/2/layout/IconVerticalSolidList"/>
    <dgm:cxn modelId="{D9ADA9AF-785D-4A5A-8B52-4946A73664FB}" type="presParOf" srcId="{D11CE857-7977-4391-86F1-1688CC291A1D}" destId="{FC543604-BB10-4682-9E94-A3DD49FAECDC}"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51F015-6B63-485C-B2DD-BAF1DB6FF221}">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solidFill>
            <a:srgbClr val="FFFF00"/>
          </a:solidFill>
        </a:ln>
        <a:effectLst/>
      </dsp:spPr>
      <dsp:style>
        <a:lnRef idx="0">
          <a:scrgbClr r="0" g="0" b="0"/>
        </a:lnRef>
        <a:fillRef idx="1">
          <a:scrgbClr r="0" g="0" b="0"/>
        </a:fillRef>
        <a:effectRef idx="0">
          <a:scrgbClr r="0" g="0" b="0"/>
        </a:effectRef>
        <a:fontRef idx="minor"/>
      </dsp:style>
    </dsp:sp>
    <dsp:sp modelId="{712AF465-2023-4503-AA44-CCE3B3AFD502}">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12E7F0-4C8E-4113-B0EC-73CB5A049243}">
      <dsp:nvSpPr>
        <dsp:cNvPr id="0" name=""/>
        <dsp:cNvSpPr/>
      </dsp:nvSpPr>
      <dsp:spPr>
        <a:xfrm>
          <a:off x="1616455" y="598"/>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US" sz="2500" kern="1200" dirty="0"/>
            <a:t>Host information</a:t>
          </a:r>
        </a:p>
      </dsp:txBody>
      <dsp:txXfrm>
        <a:off x="1616455" y="598"/>
        <a:ext cx="4649555" cy="1399528"/>
      </dsp:txXfrm>
    </dsp:sp>
    <dsp:sp modelId="{E000B634-2B65-42E1-A264-91E294FE2249}">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A9F3C9-A74C-4EC5-BC18-FD40EB63EB4F}">
      <dsp:nvSpPr>
        <dsp:cNvPr id="0" name=""/>
        <dsp:cNvSpPr/>
      </dsp:nvSpPr>
      <dsp:spPr>
        <a:xfrm>
          <a:off x="423357" y="2064903"/>
          <a:ext cx="769740" cy="76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DCD4A07-91D1-4E03-AA8E-EF76DD57F464}">
      <dsp:nvSpPr>
        <dsp:cNvPr id="0" name=""/>
        <dsp:cNvSpPr/>
      </dsp:nvSpPr>
      <dsp:spPr>
        <a:xfrm>
          <a:off x="1616455" y="1750009"/>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US" sz="2500" kern="1200"/>
            <a:t>Operating system and web browser</a:t>
          </a:r>
        </a:p>
      </dsp:txBody>
      <dsp:txXfrm>
        <a:off x="1616455" y="1750009"/>
        <a:ext cx="4649555" cy="1399528"/>
      </dsp:txXfrm>
    </dsp:sp>
    <dsp:sp modelId="{BE6540CA-BB6E-4C8F-B903-4FE40881D1DD}">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544CA2-0B95-4E99-82D9-DABD47110E94}">
      <dsp:nvSpPr>
        <dsp:cNvPr id="0" name=""/>
        <dsp:cNvSpPr/>
      </dsp:nvSpPr>
      <dsp:spPr>
        <a:xfrm>
          <a:off x="423357" y="3814314"/>
          <a:ext cx="769740" cy="76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543604-BB10-4682-9E94-A3DD49FAECDC}">
      <dsp:nvSpPr>
        <dsp:cNvPr id="0" name=""/>
        <dsp:cNvSpPr/>
      </dsp:nvSpPr>
      <dsp:spPr>
        <a:xfrm>
          <a:off x="1616455" y="3499420"/>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US" sz="2500" kern="1200"/>
            <a:t>Windows account name in AD environment from Kerberos Traffic</a:t>
          </a:r>
        </a:p>
      </dsp:txBody>
      <dsp:txXfrm>
        <a:off x="1616455" y="3499420"/>
        <a:ext cx="4649555" cy="13995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51F015-6B63-485C-B2DD-BAF1DB6FF221}">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2AF465-2023-4503-AA44-CCE3B3AFD502}">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12E7F0-4C8E-4113-B0EC-73CB5A049243}">
      <dsp:nvSpPr>
        <dsp:cNvPr id="0" name=""/>
        <dsp:cNvSpPr/>
      </dsp:nvSpPr>
      <dsp:spPr>
        <a:xfrm>
          <a:off x="1616455" y="598"/>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US" sz="2500" kern="1200"/>
            <a:t>Host information</a:t>
          </a:r>
        </a:p>
      </dsp:txBody>
      <dsp:txXfrm>
        <a:off x="1616455" y="598"/>
        <a:ext cx="4649555" cy="1399528"/>
      </dsp:txXfrm>
    </dsp:sp>
    <dsp:sp modelId="{E000B634-2B65-42E1-A264-91E294FE2249}">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solidFill>
            <a:srgbClr val="FFC000"/>
          </a:solidFill>
        </a:ln>
        <a:effectLst/>
      </dsp:spPr>
      <dsp:style>
        <a:lnRef idx="0">
          <a:scrgbClr r="0" g="0" b="0"/>
        </a:lnRef>
        <a:fillRef idx="1">
          <a:scrgbClr r="0" g="0" b="0"/>
        </a:fillRef>
        <a:effectRef idx="0">
          <a:scrgbClr r="0" g="0" b="0"/>
        </a:effectRef>
        <a:fontRef idx="minor"/>
      </dsp:style>
    </dsp:sp>
    <dsp:sp modelId="{32A9F3C9-A74C-4EC5-BC18-FD40EB63EB4F}">
      <dsp:nvSpPr>
        <dsp:cNvPr id="0" name=""/>
        <dsp:cNvSpPr/>
      </dsp:nvSpPr>
      <dsp:spPr>
        <a:xfrm>
          <a:off x="423357" y="2064903"/>
          <a:ext cx="769740" cy="76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DCD4A07-91D1-4E03-AA8E-EF76DD57F464}">
      <dsp:nvSpPr>
        <dsp:cNvPr id="0" name=""/>
        <dsp:cNvSpPr/>
      </dsp:nvSpPr>
      <dsp:spPr>
        <a:xfrm>
          <a:off x="1616455" y="1750009"/>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US" sz="2500" kern="1200" dirty="0"/>
            <a:t>Operating system and web browser</a:t>
          </a:r>
        </a:p>
      </dsp:txBody>
      <dsp:txXfrm>
        <a:off x="1616455" y="1750009"/>
        <a:ext cx="4649555" cy="1399528"/>
      </dsp:txXfrm>
    </dsp:sp>
    <dsp:sp modelId="{BE6540CA-BB6E-4C8F-B903-4FE40881D1DD}">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544CA2-0B95-4E99-82D9-DABD47110E94}">
      <dsp:nvSpPr>
        <dsp:cNvPr id="0" name=""/>
        <dsp:cNvSpPr/>
      </dsp:nvSpPr>
      <dsp:spPr>
        <a:xfrm>
          <a:off x="423357" y="3814314"/>
          <a:ext cx="769740" cy="76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543604-BB10-4682-9E94-A3DD49FAECDC}">
      <dsp:nvSpPr>
        <dsp:cNvPr id="0" name=""/>
        <dsp:cNvSpPr/>
      </dsp:nvSpPr>
      <dsp:spPr>
        <a:xfrm>
          <a:off x="1616455" y="3499420"/>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US" sz="2500" kern="1200"/>
            <a:t>Windows account name in AD environment from Kerberos Traffic</a:t>
          </a:r>
        </a:p>
      </dsp:txBody>
      <dsp:txXfrm>
        <a:off x="1616455" y="3499420"/>
        <a:ext cx="4649555" cy="13995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51F015-6B63-485C-B2DD-BAF1DB6FF221}">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2AF465-2023-4503-AA44-CCE3B3AFD502}">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12E7F0-4C8E-4113-B0EC-73CB5A049243}">
      <dsp:nvSpPr>
        <dsp:cNvPr id="0" name=""/>
        <dsp:cNvSpPr/>
      </dsp:nvSpPr>
      <dsp:spPr>
        <a:xfrm>
          <a:off x="1616455" y="598"/>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US" sz="2500" kern="1200"/>
            <a:t>Host information</a:t>
          </a:r>
        </a:p>
      </dsp:txBody>
      <dsp:txXfrm>
        <a:off x="1616455" y="598"/>
        <a:ext cx="4649555" cy="1399528"/>
      </dsp:txXfrm>
    </dsp:sp>
    <dsp:sp modelId="{E000B634-2B65-42E1-A264-91E294FE2249}">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A9F3C9-A74C-4EC5-BC18-FD40EB63EB4F}">
      <dsp:nvSpPr>
        <dsp:cNvPr id="0" name=""/>
        <dsp:cNvSpPr/>
      </dsp:nvSpPr>
      <dsp:spPr>
        <a:xfrm>
          <a:off x="423357" y="2064903"/>
          <a:ext cx="769740" cy="76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DCD4A07-91D1-4E03-AA8E-EF76DD57F464}">
      <dsp:nvSpPr>
        <dsp:cNvPr id="0" name=""/>
        <dsp:cNvSpPr/>
      </dsp:nvSpPr>
      <dsp:spPr>
        <a:xfrm>
          <a:off x="1616455" y="1750009"/>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US" sz="2500" kern="1200" dirty="0"/>
            <a:t>Operating system and web browser</a:t>
          </a:r>
        </a:p>
      </dsp:txBody>
      <dsp:txXfrm>
        <a:off x="1616455" y="1750009"/>
        <a:ext cx="4649555" cy="1399528"/>
      </dsp:txXfrm>
    </dsp:sp>
    <dsp:sp modelId="{BE6540CA-BB6E-4C8F-B903-4FE40881D1DD}">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solidFill>
            <a:srgbClr val="FFFF00"/>
          </a:solidFill>
        </a:ln>
        <a:effectLst/>
      </dsp:spPr>
      <dsp:style>
        <a:lnRef idx="0">
          <a:scrgbClr r="0" g="0" b="0"/>
        </a:lnRef>
        <a:fillRef idx="1">
          <a:scrgbClr r="0" g="0" b="0"/>
        </a:fillRef>
        <a:effectRef idx="0">
          <a:scrgbClr r="0" g="0" b="0"/>
        </a:effectRef>
        <a:fontRef idx="minor"/>
      </dsp:style>
    </dsp:sp>
    <dsp:sp modelId="{00544CA2-0B95-4E99-82D9-DABD47110E94}">
      <dsp:nvSpPr>
        <dsp:cNvPr id="0" name=""/>
        <dsp:cNvSpPr/>
      </dsp:nvSpPr>
      <dsp:spPr>
        <a:xfrm>
          <a:off x="423357" y="3814314"/>
          <a:ext cx="769740" cy="76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543604-BB10-4682-9E94-A3DD49FAECDC}">
      <dsp:nvSpPr>
        <dsp:cNvPr id="0" name=""/>
        <dsp:cNvSpPr/>
      </dsp:nvSpPr>
      <dsp:spPr>
        <a:xfrm>
          <a:off x="1616455" y="3499420"/>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US" sz="2500" kern="1200" dirty="0"/>
            <a:t>Windows account name in AD environment from Kerberos Traffic</a:t>
          </a:r>
        </a:p>
      </dsp:txBody>
      <dsp:txXfrm>
        <a:off x="1616455" y="3499420"/>
        <a:ext cx="4649555" cy="13995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9AD67-00A8-429B-B35F-5BEBF02A1D35}" type="datetimeFigureOut">
              <a:rPr lang="en-US" smtClean="0"/>
              <a:t>10/11/2019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71E326-4E89-4BBA-A925-3329B3F5342E}" type="slidenum">
              <a:rPr lang="en-US" smtClean="0"/>
              <a:t>‹#›</a:t>
            </a:fld>
            <a:endParaRPr lang="en-US"/>
          </a:p>
        </p:txBody>
      </p:sp>
    </p:spTree>
    <p:extLst>
      <p:ext uri="{BB962C8B-B14F-4D97-AF65-F5344CB8AC3E}">
        <p14:creationId xmlns:p14="http://schemas.microsoft.com/office/powerpoint/2010/main" val="4173295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Wireshark Protocol and Malware Analysis.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will cover some basic protocols and how by searching through packet captures we can determine cause / affects and detect malicious traffic on our network. </a:t>
            </a:r>
          </a:p>
          <a:p>
            <a:endParaRPr lang="en-US" dirty="0"/>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1</a:t>
            </a:fld>
            <a:endParaRPr lang="en-US"/>
          </a:p>
        </p:txBody>
      </p:sp>
    </p:spTree>
    <p:extLst>
      <p:ext uri="{BB962C8B-B14F-4D97-AF65-F5344CB8AC3E}">
        <p14:creationId xmlns:p14="http://schemas.microsoft.com/office/powerpoint/2010/main" val="317003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it states SSDP Discover  and universal plug n play device. Internet gateway. With a multicast address. </a:t>
            </a:r>
          </a:p>
          <a:p>
            <a:endParaRPr lang="en-US" dirty="0"/>
          </a:p>
          <a:p>
            <a:r>
              <a:rPr lang="en-US" dirty="0"/>
              <a:t>This traffic is largely irrelevant and we will filter it out. </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11</a:t>
            </a:fld>
            <a:endParaRPr lang="en-US"/>
          </a:p>
        </p:txBody>
      </p:sp>
    </p:spTree>
    <p:extLst>
      <p:ext uri="{BB962C8B-B14F-4D97-AF65-F5344CB8AC3E}">
        <p14:creationId xmlns:p14="http://schemas.microsoft.com/office/powerpoint/2010/main" val="2029773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 HTTP. Request reveals URLS for http request </a:t>
            </a:r>
          </a:p>
          <a:p>
            <a:r>
              <a:rPr lang="en-US" dirty="0"/>
              <a:t>Tls handshake.type ==1 reveals domain names used in https or SSL or TLS traffic.</a:t>
            </a:r>
          </a:p>
          <a:p>
            <a:endParaRPr lang="en-US" dirty="0"/>
          </a:p>
          <a:p>
            <a:r>
              <a:rPr lang="en-US" dirty="0"/>
              <a:t>SSL is deprecated in favor of TLS wherever you would use ssl.[element] use tls.[element]</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12</a:t>
            </a:fld>
            <a:endParaRPr lang="en-US"/>
          </a:p>
        </p:txBody>
      </p:sp>
    </p:spTree>
    <p:extLst>
      <p:ext uri="{BB962C8B-B14F-4D97-AF65-F5344CB8AC3E}">
        <p14:creationId xmlns:p14="http://schemas.microsoft.com/office/powerpoint/2010/main" val="706864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Filtering out this SSDP traffic, we’re left with much more relevant information.</a:t>
            </a:r>
          </a:p>
          <a:p>
            <a:r>
              <a:rPr lang="en-US" dirty="0"/>
              <a:t>Which when you filter you can see nothing is in this PCAP.  The </a:t>
            </a:r>
            <a:r>
              <a:rPr lang="en-US" dirty="0" err="1"/>
              <a:t>hosta</a:t>
            </a:r>
            <a:r>
              <a:rPr lang="en-US" dirty="0"/>
              <a:t> all display the multicast address which is UDP –SSDP</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13</a:t>
            </a:fld>
            <a:endParaRPr lang="en-US"/>
          </a:p>
        </p:txBody>
      </p:sp>
    </p:spTree>
    <p:extLst>
      <p:ext uri="{BB962C8B-B14F-4D97-AF65-F5344CB8AC3E}">
        <p14:creationId xmlns:p14="http://schemas.microsoft.com/office/powerpoint/2010/main" val="221137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SSL handshake comes in two flavors. Single and double</a:t>
            </a:r>
          </a:p>
          <a:p>
            <a:r>
              <a:rPr lang="en-US" dirty="0"/>
              <a:t>The ==1 which we filtered for is the first part of the ssl handshake.  The “Client Hello” which happens after the TCP 3-way handshake. </a:t>
            </a:r>
          </a:p>
          <a:p>
            <a:r>
              <a:rPr lang="en-US" dirty="0"/>
              <a:t>SYN&gt;SYNACK &gt; ACK</a:t>
            </a:r>
          </a:p>
        </p:txBody>
      </p:sp>
      <p:sp>
        <p:nvSpPr>
          <p:cNvPr id="4" name="Slide Number Placeholder 3"/>
          <p:cNvSpPr>
            <a:spLocks noGrp="1"/>
          </p:cNvSpPr>
          <p:nvPr>
            <p:ph type="sldNum" sz="quarter" idx="5"/>
          </p:nvPr>
        </p:nvSpPr>
        <p:spPr/>
        <p:txBody>
          <a:bodyPr/>
          <a:lstStyle/>
          <a:p>
            <a:fld id="{B771E326-4E89-4BBA-A925-3329B3F5342E}" type="slidenum">
              <a:rPr lang="en-US" smtClean="0"/>
              <a:t>14</a:t>
            </a:fld>
            <a:endParaRPr lang="en-US"/>
          </a:p>
        </p:txBody>
      </p:sp>
    </p:spTree>
    <p:extLst>
      <p:ext uri="{BB962C8B-B14F-4D97-AF65-F5344CB8AC3E}">
        <p14:creationId xmlns:p14="http://schemas.microsoft.com/office/powerpoint/2010/main" val="415783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difference between singe and double SSL is that one-way </a:t>
            </a:r>
            <a:r>
              <a:rPr lang="en-US" dirty="0" err="1"/>
              <a:t>SSl</a:t>
            </a:r>
            <a:r>
              <a:rPr lang="en-US" dirty="0"/>
              <a:t> only the server authenticates to the client whereas, in two-way SSL, both server and client authenticate to each other.  Usually, when we browse an HTTPS website, one-way </a:t>
            </a:r>
            <a:r>
              <a:rPr lang="en-US" dirty="0" err="1"/>
              <a:t>SSl</a:t>
            </a:r>
            <a:r>
              <a:rPr lang="en-US" dirty="0"/>
              <a:t> is being used where only our browser (client) validates the identity of the website (server)  Two way SSL is mostly used in server to server communication where both parties need to validate the identity of each other.</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15</a:t>
            </a:fld>
            <a:endParaRPr lang="en-US"/>
          </a:p>
        </p:txBody>
      </p:sp>
    </p:spTree>
    <p:extLst>
      <p:ext uri="{BB962C8B-B14F-4D97-AF65-F5344CB8AC3E}">
        <p14:creationId xmlns:p14="http://schemas.microsoft.com/office/powerpoint/2010/main" val="3617450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stated before the SSL (tls) handshake occurs you go through the syn Ack TCP 3 way handshake. </a:t>
            </a:r>
          </a:p>
          <a:p>
            <a:r>
              <a:rPr lang="en-US" dirty="0"/>
              <a:t>Then the </a:t>
            </a:r>
            <a:r>
              <a:rPr lang="en-US" dirty="0" err="1"/>
              <a:t>SSl</a:t>
            </a:r>
            <a:r>
              <a:rPr lang="en-US" dirty="0"/>
              <a:t> handshake follows as a CLIENT HELLO. Which is what we are filtering for.</a:t>
            </a:r>
          </a:p>
          <a:p>
            <a:pPr marL="228600" indent="-228600">
              <a:buFont typeface="+mj-lt"/>
              <a:buAutoNum type="arabicPeriod"/>
            </a:pPr>
            <a:r>
              <a:rPr lang="en-US" b="1" dirty="0"/>
              <a:t>CLIENT HELLO </a:t>
            </a:r>
            <a:r>
              <a:rPr lang="en-US" dirty="0"/>
              <a:t>notifies the server its support for the TLS version and the list of ciphers it supports.</a:t>
            </a:r>
          </a:p>
          <a:p>
            <a:pPr marL="228600" indent="-228600">
              <a:buFont typeface="+mj-lt"/>
              <a:buAutoNum type="arabicPeriod"/>
            </a:pPr>
            <a:r>
              <a:rPr lang="en-US" dirty="0"/>
              <a:t> </a:t>
            </a:r>
            <a:r>
              <a:rPr lang="en-US" b="1" dirty="0"/>
              <a:t>SERVER HELLO </a:t>
            </a:r>
            <a:r>
              <a:rPr lang="en-US" dirty="0"/>
              <a:t>responds back with the configuration it selected from the client hello along with its information to proceed with the next phase of the handshake.</a:t>
            </a:r>
          </a:p>
          <a:p>
            <a:pPr marL="0" indent="0">
              <a:buFont typeface="+mj-lt"/>
              <a:buNone/>
            </a:pPr>
            <a:r>
              <a:rPr lang="en-US" dirty="0"/>
              <a:t>The server will select the TLS version according to the lower of that suggested by the client, and the highest supported by the server.  The server also sends the certificate chain to be validated against the certs in the clients trust store.</a:t>
            </a:r>
          </a:p>
          <a:p>
            <a:pPr marL="0" indent="0">
              <a:buFont typeface="+mj-lt"/>
              <a:buNone/>
            </a:pPr>
            <a:endParaRPr lang="en-US" dirty="0"/>
          </a:p>
          <a:p>
            <a:pPr marL="0" indent="0">
              <a:buFont typeface="+mj-lt"/>
              <a:buNone/>
            </a:pPr>
            <a:r>
              <a:rPr lang="en-US" dirty="0"/>
              <a:t>We will skip through the rest.</a:t>
            </a:r>
          </a:p>
          <a:p>
            <a:pPr marL="228600" indent="-228600">
              <a:buFont typeface="+mj-lt"/>
              <a:buAutoNum type="arabicPeriod" startAt="3"/>
            </a:pPr>
            <a:r>
              <a:rPr lang="en-US" dirty="0"/>
              <a:t>Server key exchange message</a:t>
            </a:r>
          </a:p>
          <a:p>
            <a:pPr marL="228600" indent="-228600">
              <a:buFont typeface="+mj-lt"/>
              <a:buAutoNum type="arabicPeriod" startAt="3"/>
            </a:pPr>
            <a:r>
              <a:rPr lang="en-US" dirty="0"/>
              <a:t>Certificate request</a:t>
            </a:r>
          </a:p>
          <a:p>
            <a:pPr marL="228600" indent="-228600">
              <a:buFont typeface="+mj-lt"/>
              <a:buAutoNum type="arabicPeriod" startAt="3"/>
            </a:pPr>
            <a:r>
              <a:rPr lang="en-US" dirty="0"/>
              <a:t>Client certificate</a:t>
            </a:r>
          </a:p>
          <a:p>
            <a:pPr marL="228600" indent="-228600">
              <a:buFont typeface="+mj-lt"/>
              <a:buAutoNum type="arabicPeriod" startAt="3"/>
            </a:pPr>
            <a:r>
              <a:rPr lang="en-US" dirty="0"/>
              <a:t>Client key exchange message</a:t>
            </a:r>
          </a:p>
          <a:p>
            <a:pPr marL="228600" indent="-228600">
              <a:buFont typeface="+mj-lt"/>
              <a:buAutoNum type="arabicPeriod" startAt="3"/>
            </a:pPr>
            <a:r>
              <a:rPr lang="en-US" dirty="0"/>
              <a:t>Finish.</a:t>
            </a:r>
          </a:p>
          <a:p>
            <a:pPr marL="0" indent="0">
              <a:buFont typeface="+mj-lt"/>
              <a:buNone/>
            </a:pPr>
            <a:r>
              <a:rPr lang="en-US" dirty="0"/>
              <a:t>After successful authentication and generating pre-master secrets/master secrets, a change cipher spec message will be sent by both client and server indicating that the rest of the communication will be encrypted.</a:t>
            </a:r>
          </a:p>
          <a:p>
            <a:pPr marL="0" indent="0">
              <a:buFont typeface="+mj-lt"/>
              <a:buNone/>
            </a:pPr>
            <a:r>
              <a:rPr lang="en-US" dirty="0"/>
              <a:t>The finished message will immediately follow the change cipher spec message.</a:t>
            </a:r>
          </a:p>
          <a:p>
            <a:pPr marL="0" indent="0">
              <a:buFont typeface="+mj-lt"/>
              <a:buNone/>
            </a:pPr>
            <a:endParaRPr lang="en-US" dirty="0"/>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16</a:t>
            </a:fld>
            <a:endParaRPr lang="en-US"/>
          </a:p>
        </p:txBody>
      </p:sp>
    </p:spTree>
    <p:extLst>
      <p:ext uri="{BB962C8B-B14F-4D97-AF65-F5344CB8AC3E}">
        <p14:creationId xmlns:p14="http://schemas.microsoft.com/office/powerpoint/2010/main" val="3508852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17</a:t>
            </a:fld>
            <a:endParaRPr lang="en-US"/>
          </a:p>
        </p:txBody>
      </p:sp>
    </p:spTree>
    <p:extLst>
      <p:ext uri="{BB962C8B-B14F-4D97-AF65-F5344CB8AC3E}">
        <p14:creationId xmlns:p14="http://schemas.microsoft.com/office/powerpoint/2010/main" val="4276430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DHCP:</a:t>
            </a:r>
            <a:br>
              <a:rPr lang="en-US" dirty="0"/>
            </a:br>
            <a:r>
              <a:rPr lang="en-US" dirty="0"/>
              <a:t>Dynamic Host configuration protocol is a network management protocol used on UDP/IP networks whereby a DHCP server dynamically assigns an IP address and other network configuration parameters to each device on a network , that they may communicate with other IP networks.</a:t>
            </a:r>
          </a:p>
          <a:p>
            <a:endParaRPr lang="en-US" dirty="0"/>
          </a:p>
          <a:p>
            <a:r>
              <a:rPr lang="en-US" dirty="0"/>
              <a:t>Filtering the </a:t>
            </a:r>
            <a:r>
              <a:rPr lang="en-US" dirty="0" err="1"/>
              <a:t>pcap</a:t>
            </a:r>
            <a:r>
              <a:rPr lang="en-US" dirty="0"/>
              <a:t> for DHCP traffic should allow us to gain the hostname. </a:t>
            </a:r>
          </a:p>
        </p:txBody>
      </p:sp>
      <p:sp>
        <p:nvSpPr>
          <p:cNvPr id="4" name="Slide Number Placeholder 3"/>
          <p:cNvSpPr>
            <a:spLocks noGrp="1"/>
          </p:cNvSpPr>
          <p:nvPr>
            <p:ph type="sldNum" sz="quarter" idx="5"/>
          </p:nvPr>
        </p:nvSpPr>
        <p:spPr/>
        <p:txBody>
          <a:bodyPr/>
          <a:lstStyle/>
          <a:p>
            <a:fld id="{B771E326-4E89-4BBA-A925-3329B3F5342E}" type="slidenum">
              <a:rPr lang="en-US" smtClean="0"/>
              <a:t>18</a:t>
            </a:fld>
            <a:endParaRPr lang="en-US"/>
          </a:p>
        </p:txBody>
      </p:sp>
    </p:spTree>
    <p:extLst>
      <p:ext uri="{BB962C8B-B14F-4D97-AF65-F5344CB8AC3E}">
        <p14:creationId xmlns:p14="http://schemas.microsoft.com/office/powerpoint/2010/main" val="3385050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NBNS</a:t>
            </a:r>
          </a:p>
          <a:p>
            <a:r>
              <a:rPr lang="en-US" dirty="0"/>
              <a:t>Sometimes called WINS (Windows internet Name Service) stands for net bio name service, which is a protocol for name resolution.  NBNS performs the same function as LLMNR but using UDP broadcast packets instead of Multicast</a:t>
            </a:r>
          </a:p>
          <a:p>
            <a:endParaRPr lang="en-US" dirty="0"/>
          </a:p>
          <a:p>
            <a:r>
              <a:rPr lang="en-US" dirty="0"/>
              <a:t>Can anyone tell me what that means?</a:t>
            </a:r>
          </a:p>
          <a:p>
            <a:endParaRPr lang="en-US" dirty="0"/>
          </a:p>
          <a:p>
            <a:r>
              <a:rPr lang="en-US" dirty="0"/>
              <a:t>UDP (User datagram protocol is an alternative communications protocol to TCP (transmission control protocol). Used primarily for establishing low-latency and loss-tolerating connections.</a:t>
            </a:r>
          </a:p>
          <a:p>
            <a:r>
              <a:rPr lang="en-US" dirty="0"/>
              <a:t>Difference between TCP and UDP?  </a:t>
            </a:r>
          </a:p>
          <a:p>
            <a:r>
              <a:rPr lang="en-US" b="1" dirty="0"/>
              <a:t>“I’ll send it to you, but I don’t care if it gets there.”</a:t>
            </a:r>
          </a:p>
          <a:p>
            <a:endParaRPr lang="en-US" b="0" dirty="0"/>
          </a:p>
          <a:p>
            <a:endParaRPr lang="en-US" b="0" dirty="0"/>
          </a:p>
        </p:txBody>
      </p:sp>
      <p:sp>
        <p:nvSpPr>
          <p:cNvPr id="4" name="Slide Number Placeholder 3"/>
          <p:cNvSpPr>
            <a:spLocks noGrp="1"/>
          </p:cNvSpPr>
          <p:nvPr>
            <p:ph type="sldNum" sz="quarter" idx="5"/>
          </p:nvPr>
        </p:nvSpPr>
        <p:spPr/>
        <p:txBody>
          <a:bodyPr/>
          <a:lstStyle/>
          <a:p>
            <a:fld id="{B771E326-4E89-4BBA-A925-3329B3F5342E}" type="slidenum">
              <a:rPr lang="en-US" smtClean="0"/>
              <a:t>19</a:t>
            </a:fld>
            <a:endParaRPr lang="en-US"/>
          </a:p>
        </p:txBody>
      </p:sp>
    </p:spTree>
    <p:extLst>
      <p:ext uri="{BB962C8B-B14F-4D97-AF65-F5344CB8AC3E}">
        <p14:creationId xmlns:p14="http://schemas.microsoft.com/office/powerpoint/2010/main" val="3286233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Filtering for NBNS were now seeing the source IP. The hostname and the type of machine</a:t>
            </a:r>
          </a:p>
          <a:p>
            <a:endParaRPr lang="en-US" dirty="0"/>
          </a:p>
          <a:p>
            <a:r>
              <a:rPr lang="en-US" dirty="0"/>
              <a:t>So by filtering by these two protocols we can gather windows host information.</a:t>
            </a:r>
          </a:p>
          <a:p>
            <a:endParaRPr lang="en-US" dirty="0"/>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20</a:t>
            </a:fld>
            <a:endParaRPr lang="en-US"/>
          </a:p>
        </p:txBody>
      </p:sp>
    </p:spTree>
    <p:extLst>
      <p:ext uri="{BB962C8B-B14F-4D97-AF65-F5344CB8AC3E}">
        <p14:creationId xmlns:p14="http://schemas.microsoft.com/office/powerpoint/2010/main" val="1121280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and Pcaps used in this presentation were obtained in part from the malware traffic analysis workshop 2019 at B-sides Augusta. </a:t>
            </a:r>
          </a:p>
          <a:p>
            <a:r>
              <a:rPr lang="en-US" dirty="0"/>
              <a:t>Originally presented by Brad Duncan who is a threat intelligence analysist for Paloalto networks and a member of Unit 42. </a:t>
            </a:r>
          </a:p>
          <a:p>
            <a:endParaRPr lang="en-US" dirty="0"/>
          </a:p>
          <a:p>
            <a:r>
              <a:rPr lang="en-US" dirty="0"/>
              <a:t>find him on twitter @</a:t>
            </a:r>
            <a:r>
              <a:rPr lang="en-US" dirty="0" err="1"/>
              <a:t>malware_traffic</a:t>
            </a:r>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2</a:t>
            </a:fld>
            <a:endParaRPr lang="en-US"/>
          </a:p>
        </p:txBody>
      </p:sp>
    </p:spTree>
    <p:extLst>
      <p:ext uri="{BB962C8B-B14F-4D97-AF65-F5344CB8AC3E}">
        <p14:creationId xmlns:p14="http://schemas.microsoft.com/office/powerpoint/2010/main" val="565657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filter for operating system and web browser.</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21</a:t>
            </a:fld>
            <a:endParaRPr lang="en-US"/>
          </a:p>
        </p:txBody>
      </p:sp>
    </p:spTree>
    <p:extLst>
      <p:ext uri="{BB962C8B-B14F-4D97-AF65-F5344CB8AC3E}">
        <p14:creationId xmlns:p14="http://schemas.microsoft.com/office/powerpoint/2010/main" val="1386090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filtering for </a:t>
            </a:r>
            <a:r>
              <a:rPr lang="en-US" dirty="0" err="1"/>
              <a:t>http.request</a:t>
            </a:r>
            <a:endParaRPr lang="en-US" dirty="0"/>
          </a:p>
          <a:p>
            <a:endParaRPr lang="en-US" dirty="0"/>
          </a:p>
          <a:p>
            <a:r>
              <a:rPr lang="en-US" dirty="0"/>
              <a:t>was searching Soda Jerk reviews for Meow tan dew.</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22</a:t>
            </a:fld>
            <a:endParaRPr lang="en-US"/>
          </a:p>
        </p:txBody>
      </p:sp>
    </p:spTree>
    <p:extLst>
      <p:ext uri="{BB962C8B-B14F-4D97-AF65-F5344CB8AC3E}">
        <p14:creationId xmlns:p14="http://schemas.microsoft.com/office/powerpoint/2010/main" val="2742632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TCP flow we can see the model of the device in use.  The browser and the encrypted traffic from after the handshake.</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23</a:t>
            </a:fld>
            <a:endParaRPr lang="en-US"/>
          </a:p>
        </p:txBody>
      </p:sp>
    </p:spTree>
    <p:extLst>
      <p:ext uri="{BB962C8B-B14F-4D97-AF65-F5344CB8AC3E}">
        <p14:creationId xmlns:p14="http://schemas.microsoft.com/office/powerpoint/2010/main" val="1361547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Listing of Windows</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24</a:t>
            </a:fld>
            <a:endParaRPr lang="en-US"/>
          </a:p>
        </p:txBody>
      </p:sp>
    </p:spTree>
    <p:extLst>
      <p:ext uri="{BB962C8B-B14F-4D97-AF65-F5344CB8AC3E}">
        <p14:creationId xmlns:p14="http://schemas.microsoft.com/office/powerpoint/2010/main" val="37188393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B2-P7</a:t>
            </a:r>
          </a:p>
          <a:p>
            <a:r>
              <a:rPr lang="en-US" dirty="0"/>
              <a:t>Basic filtering Pcap and protocol analysis.</a:t>
            </a:r>
          </a:p>
          <a:p>
            <a:r>
              <a:rPr lang="en-US" dirty="0"/>
              <a:t>Let's dig into something more interesting such as User information using Kerberos.</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25</a:t>
            </a:fld>
            <a:endParaRPr lang="en-US"/>
          </a:p>
        </p:txBody>
      </p:sp>
    </p:spTree>
    <p:extLst>
      <p:ext uri="{BB962C8B-B14F-4D97-AF65-F5344CB8AC3E}">
        <p14:creationId xmlns:p14="http://schemas.microsoft.com/office/powerpoint/2010/main" val="3826292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Kerberos is a network authentication protocol.  It is designed to provide strong authentication for client/server applications by using secret-key cryptography.  </a:t>
            </a:r>
          </a:p>
          <a:p>
            <a:r>
              <a:rPr lang="en-US" dirty="0"/>
              <a:t>It is a computer-network authentication that works on the basis of tickets to allow node communication over a non secure network to prove their identity to one another in a secure manner.</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26</a:t>
            </a:fld>
            <a:endParaRPr lang="en-US"/>
          </a:p>
        </p:txBody>
      </p:sp>
    </p:spTree>
    <p:extLst>
      <p:ext uri="{BB962C8B-B14F-4D97-AF65-F5344CB8AC3E}">
        <p14:creationId xmlns:p14="http://schemas.microsoft.com/office/powerpoint/2010/main" val="329403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Cause I like harry potter</a:t>
            </a:r>
          </a:p>
          <a:p>
            <a:endParaRPr lang="en-US" dirty="0"/>
          </a:p>
          <a:p>
            <a:r>
              <a:rPr lang="en-US" dirty="0"/>
              <a:t>Keeping it as top level as possible we </a:t>
            </a:r>
            <a:r>
              <a:rPr lang="en-US" dirty="0" err="1"/>
              <a:t>weill</a:t>
            </a:r>
            <a:r>
              <a:rPr lang="en-US" dirty="0"/>
              <a:t> break down the Kerberos process. </a:t>
            </a:r>
          </a:p>
        </p:txBody>
      </p:sp>
      <p:sp>
        <p:nvSpPr>
          <p:cNvPr id="4" name="Slide Number Placeholder 3"/>
          <p:cNvSpPr>
            <a:spLocks noGrp="1"/>
          </p:cNvSpPr>
          <p:nvPr>
            <p:ph type="sldNum" sz="quarter" idx="5"/>
          </p:nvPr>
        </p:nvSpPr>
        <p:spPr/>
        <p:txBody>
          <a:bodyPr/>
          <a:lstStyle/>
          <a:p>
            <a:fld id="{B771E326-4E89-4BBA-A925-3329B3F5342E}" type="slidenum">
              <a:rPr lang="en-US" smtClean="0"/>
              <a:t>27</a:t>
            </a:fld>
            <a:endParaRPr lang="en-US"/>
          </a:p>
        </p:txBody>
      </p:sp>
    </p:spTree>
    <p:extLst>
      <p:ext uri="{BB962C8B-B14F-4D97-AF65-F5344CB8AC3E}">
        <p14:creationId xmlns:p14="http://schemas.microsoft.com/office/powerpoint/2010/main" val="567718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are the most basic steps taken to authenticate in a </a:t>
            </a:r>
            <a:r>
              <a:rPr lang="en-US" sz="1200" b="0" i="0" kern="1200" dirty="0" err="1">
                <a:solidFill>
                  <a:schemeClr val="tx1"/>
                </a:solidFill>
                <a:effectLst/>
                <a:latin typeface="+mn-lt"/>
                <a:ea typeface="+mn-ea"/>
                <a:cs typeface="+mn-cs"/>
              </a:rPr>
              <a:t>Kerberized</a:t>
            </a:r>
            <a:r>
              <a:rPr lang="en-US" sz="1200" b="0" i="0" kern="1200" dirty="0">
                <a:solidFill>
                  <a:schemeClr val="tx1"/>
                </a:solidFill>
                <a:effectLst/>
                <a:latin typeface="+mn-lt"/>
                <a:ea typeface="+mn-ea"/>
                <a:cs typeface="+mn-cs"/>
              </a:rPr>
              <a:t> environment.</a:t>
            </a:r>
          </a:p>
          <a:p>
            <a:pPr marL="228600" indent="-228600">
              <a:buFont typeface="+mj-lt"/>
              <a:buAutoNum type="arabicPeriod"/>
            </a:pPr>
            <a:r>
              <a:rPr lang="en-US" sz="1200" b="0" i="0" kern="1200" dirty="0">
                <a:solidFill>
                  <a:schemeClr val="tx1"/>
                </a:solidFill>
                <a:effectLst/>
                <a:latin typeface="+mn-lt"/>
                <a:ea typeface="+mn-ea"/>
                <a:cs typeface="+mn-cs"/>
              </a:rPr>
              <a:t>Client requests an authentication ticket (TGT) from the Key Distribution Center (KDC) (ticket generating ticket / key distribution center)</a:t>
            </a:r>
          </a:p>
          <a:p>
            <a:pPr marL="228600" indent="-228600">
              <a:buFont typeface="+mj-lt"/>
              <a:buAutoNum type="arabicPeriod"/>
            </a:pPr>
            <a:r>
              <a:rPr lang="en-US" sz="1200" b="0" i="0" kern="1200" dirty="0">
                <a:solidFill>
                  <a:schemeClr val="tx1"/>
                </a:solidFill>
                <a:effectLst/>
                <a:latin typeface="+mn-lt"/>
                <a:ea typeface="+mn-ea"/>
                <a:cs typeface="+mn-cs"/>
              </a:rPr>
              <a:t>The KDC verifies the credentials and sends back an encrypted TGT and session key</a:t>
            </a:r>
          </a:p>
          <a:p>
            <a:pPr marL="228600" indent="-228600">
              <a:buFont typeface="+mj-lt"/>
              <a:buAutoNum type="arabicPeriod"/>
            </a:pPr>
            <a:r>
              <a:rPr lang="en-US" sz="1200" b="0" i="0" kern="1200" dirty="0">
                <a:solidFill>
                  <a:schemeClr val="tx1"/>
                </a:solidFill>
                <a:effectLst/>
                <a:latin typeface="+mn-lt"/>
                <a:ea typeface="+mn-ea"/>
                <a:cs typeface="+mn-cs"/>
              </a:rPr>
              <a:t>The TGT is encrypted using the Ticket Granting Service (TGS) secret key</a:t>
            </a:r>
          </a:p>
          <a:p>
            <a:pPr marL="228600" indent="-228600">
              <a:buFont typeface="+mj-lt"/>
              <a:buAutoNum type="arabicPeriod"/>
            </a:pPr>
            <a:r>
              <a:rPr lang="en-US" sz="1200" b="0" i="0" kern="1200" dirty="0">
                <a:solidFill>
                  <a:schemeClr val="tx1"/>
                </a:solidFill>
                <a:effectLst/>
                <a:latin typeface="+mn-lt"/>
                <a:ea typeface="+mn-ea"/>
                <a:cs typeface="+mn-cs"/>
              </a:rPr>
              <a:t>The client stores the TGT and when it expires the local session manager will request another TGT (this process is transparent to the user)</a:t>
            </a:r>
            <a:br>
              <a:rPr lang="en-US" sz="1200" b="0"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If the Client is requesting access to a service or other resource on the network, this is the process:</a:t>
            </a:r>
          </a:p>
          <a:p>
            <a:pPr marL="228600" indent="-228600">
              <a:buFont typeface="+mj-lt"/>
              <a:buAutoNum type="arabicPeriod"/>
            </a:pPr>
            <a:r>
              <a:rPr lang="en-US" sz="1200" b="0" i="0" kern="1200" dirty="0">
                <a:solidFill>
                  <a:schemeClr val="tx1"/>
                </a:solidFill>
                <a:effectLst/>
                <a:latin typeface="+mn-lt"/>
                <a:ea typeface="+mn-ea"/>
                <a:cs typeface="+mn-cs"/>
              </a:rPr>
              <a:t>The client sends the current TGT to the TGS with the Service Principal Name (SPN) of the resource the client wants to access</a:t>
            </a:r>
          </a:p>
          <a:p>
            <a:pPr marL="228600" indent="-228600">
              <a:buFont typeface="+mj-lt"/>
              <a:buAutoNum type="arabicPeriod"/>
            </a:pPr>
            <a:r>
              <a:rPr lang="en-US" sz="1200" b="0" i="0" kern="1200" dirty="0">
                <a:solidFill>
                  <a:schemeClr val="tx1"/>
                </a:solidFill>
                <a:effectLst/>
                <a:latin typeface="+mn-lt"/>
                <a:ea typeface="+mn-ea"/>
                <a:cs typeface="+mn-cs"/>
              </a:rPr>
              <a:t>The KDC verifies the TGT of the user and that the user has access to the service</a:t>
            </a:r>
          </a:p>
          <a:p>
            <a:pPr marL="228600" indent="-228600">
              <a:buFont typeface="+mj-lt"/>
              <a:buAutoNum type="arabicPeriod"/>
            </a:pPr>
            <a:r>
              <a:rPr lang="en-US" sz="1200" b="0" i="0" kern="1200" dirty="0">
                <a:solidFill>
                  <a:schemeClr val="tx1"/>
                </a:solidFill>
                <a:effectLst/>
                <a:latin typeface="+mn-lt"/>
                <a:ea typeface="+mn-ea"/>
                <a:cs typeface="+mn-cs"/>
              </a:rPr>
              <a:t>TGS sends a valid session key for the service to the client</a:t>
            </a:r>
          </a:p>
          <a:p>
            <a:pPr marL="228600" indent="-228600">
              <a:buFont typeface="+mj-lt"/>
              <a:buAutoNum type="arabicPeriod"/>
            </a:pPr>
            <a:r>
              <a:rPr lang="en-US" sz="1200" b="0" i="0" kern="1200" dirty="0">
                <a:solidFill>
                  <a:schemeClr val="tx1"/>
                </a:solidFill>
                <a:effectLst/>
                <a:latin typeface="+mn-lt"/>
                <a:ea typeface="+mn-ea"/>
                <a:cs typeface="+mn-cs"/>
              </a:rPr>
              <a:t>Client forwards the session key to the service to prove the user has access, and the service grants access.</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28</a:t>
            </a:fld>
            <a:endParaRPr lang="en-US"/>
          </a:p>
        </p:txBody>
      </p:sp>
    </p:spTree>
    <p:extLst>
      <p:ext uri="{BB962C8B-B14F-4D97-AF65-F5344CB8AC3E}">
        <p14:creationId xmlns:p14="http://schemas.microsoft.com/office/powerpoint/2010/main" val="2960399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Filtering by these two parameters and following the AS-REQ or TGS-REP Kerberos flow we can discover the hostname and user account name.</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29</a:t>
            </a:fld>
            <a:endParaRPr lang="en-US"/>
          </a:p>
        </p:txBody>
      </p:sp>
    </p:spTree>
    <p:extLst>
      <p:ext uri="{BB962C8B-B14F-4D97-AF65-F5344CB8AC3E}">
        <p14:creationId xmlns:p14="http://schemas.microsoft.com/office/powerpoint/2010/main" val="2076087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30</a:t>
            </a:fld>
            <a:endParaRPr lang="en-US"/>
          </a:p>
        </p:txBody>
      </p:sp>
    </p:spTree>
    <p:extLst>
      <p:ext uri="{BB962C8B-B14F-4D97-AF65-F5344CB8AC3E}">
        <p14:creationId xmlns:p14="http://schemas.microsoft.com/office/powerpoint/2010/main" val="2139317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There's a few other tools out there that do a good job of packet analysis.  Text-based tools such as TCDUMP if your really familiar with </a:t>
            </a:r>
            <a:r>
              <a:rPr lang="en-US" dirty="0" err="1"/>
              <a:t>wireshark</a:t>
            </a:r>
            <a:r>
              <a:rPr lang="en-US" dirty="0"/>
              <a:t> filtering you can simply enter your search string and load the PCAP It saves time but is for the more advanced user.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Network miner is fantastic for more automated tools that displays all the information in an easy to read format.  AKA Cheat Mode.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Then there's online tools such as Packet Total. </a:t>
            </a:r>
          </a:p>
        </p:txBody>
      </p:sp>
      <p:sp>
        <p:nvSpPr>
          <p:cNvPr id="4" name="Slide Number Placeholder 3"/>
          <p:cNvSpPr>
            <a:spLocks noGrp="1"/>
          </p:cNvSpPr>
          <p:nvPr>
            <p:ph type="sldNum" sz="quarter" idx="5"/>
          </p:nvPr>
        </p:nvSpPr>
        <p:spPr/>
        <p:txBody>
          <a:bodyPr/>
          <a:lstStyle/>
          <a:p>
            <a:fld id="{B771E326-4E89-4BBA-A925-3329B3F5342E}" type="slidenum">
              <a:rPr lang="en-US" smtClean="0"/>
              <a:t>4</a:t>
            </a:fld>
            <a:endParaRPr lang="en-US"/>
          </a:p>
        </p:txBody>
      </p:sp>
    </p:spTree>
    <p:extLst>
      <p:ext uri="{BB962C8B-B14F-4D97-AF65-F5344CB8AC3E}">
        <p14:creationId xmlns:p14="http://schemas.microsoft.com/office/powerpoint/2010/main" val="32877506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Filtering for non malicious activity. </a:t>
            </a:r>
          </a:p>
          <a:p>
            <a:r>
              <a:rPr lang="en-US" dirty="0"/>
              <a:t>To spot the bad we must know the good right?</a:t>
            </a:r>
          </a:p>
        </p:txBody>
      </p:sp>
      <p:sp>
        <p:nvSpPr>
          <p:cNvPr id="4" name="Slide Number Placeholder 3"/>
          <p:cNvSpPr>
            <a:spLocks noGrp="1"/>
          </p:cNvSpPr>
          <p:nvPr>
            <p:ph type="sldNum" sz="quarter" idx="5"/>
          </p:nvPr>
        </p:nvSpPr>
        <p:spPr/>
        <p:txBody>
          <a:bodyPr/>
          <a:lstStyle/>
          <a:p>
            <a:fld id="{B771E326-4E89-4BBA-A925-3329B3F5342E}" type="slidenum">
              <a:rPr lang="en-US" smtClean="0"/>
              <a:t>31</a:t>
            </a:fld>
            <a:endParaRPr lang="en-US"/>
          </a:p>
        </p:txBody>
      </p:sp>
    </p:spTree>
    <p:extLst>
      <p:ext uri="{BB962C8B-B14F-4D97-AF65-F5344CB8AC3E}">
        <p14:creationId xmlns:p14="http://schemas.microsoft.com/office/powerpoint/2010/main" val="76811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32</a:t>
            </a:fld>
            <a:endParaRPr lang="en-US"/>
          </a:p>
        </p:txBody>
      </p:sp>
    </p:spTree>
    <p:extLst>
      <p:ext uri="{BB962C8B-B14F-4D97-AF65-F5344CB8AC3E}">
        <p14:creationId xmlns:p14="http://schemas.microsoft.com/office/powerpoint/2010/main" val="407381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generated 2 filters.</a:t>
            </a:r>
          </a:p>
          <a:p>
            <a:r>
              <a:rPr lang="en-US" b="1" dirty="0"/>
              <a:t>Basic+ Filter, </a:t>
            </a:r>
            <a:br>
              <a:rPr lang="en-US" b="1" dirty="0"/>
            </a:br>
            <a:r>
              <a:rPr lang="en-US" b="0" dirty="0"/>
              <a:t>in some cases, an infected host may try to connect with a server that has been taken off-line or is refusing a TCP connection. These attempted connections can be revealed by including TCP SYN segments in your filter. </a:t>
            </a:r>
            <a:endParaRPr lang="en-US" b="1" dirty="0"/>
          </a:p>
          <a:p>
            <a:r>
              <a:rPr lang="en-US" dirty="0"/>
              <a:t>searches for the HTTP / TLS traffic and the HELLO CLIENT message.   OR TCP SYN segments.  This can reveal unsuccessful connection attempts by an infected host to other servers.</a:t>
            </a:r>
          </a:p>
          <a:p>
            <a:endParaRPr lang="en-US" dirty="0"/>
          </a:p>
          <a:p>
            <a:r>
              <a:rPr lang="en-US" b="1" dirty="0"/>
              <a:t>Basic+DNS </a:t>
            </a:r>
          </a:p>
          <a:p>
            <a:r>
              <a:rPr lang="en-US" dirty="0"/>
              <a:t>In some cases post-infection traffic will not be web-based and an infected host will contact command and control servers. (C2) these servers can be directly hosted on IP addresses, or they can be hosted on servers using domain names.  Some post infection activity, like C2 traffic caused by Nanocore Remote Access Tool (RAT) is not HTTP or HTTPS/SSL/TLS traffic.</a:t>
            </a:r>
          </a:p>
          <a:p>
            <a:r>
              <a:rPr lang="en-US" dirty="0"/>
              <a:t>Therefore, I often add DNS activity when reviewing a Pcap to see if any of these domains are active in the traffic. </a:t>
            </a:r>
          </a:p>
          <a:p>
            <a:r>
              <a:rPr lang="en-US" dirty="0"/>
              <a:t>Including DNS queries may reveal attempted TCP connections to additional domains. </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33</a:t>
            </a:fld>
            <a:endParaRPr lang="en-US"/>
          </a:p>
        </p:txBody>
      </p:sp>
    </p:spTree>
    <p:extLst>
      <p:ext uri="{BB962C8B-B14F-4D97-AF65-F5344CB8AC3E}">
        <p14:creationId xmlns:p14="http://schemas.microsoft.com/office/powerpoint/2010/main" val="22699916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34</a:t>
            </a:fld>
            <a:endParaRPr lang="en-US"/>
          </a:p>
        </p:txBody>
      </p:sp>
    </p:spTree>
    <p:extLst>
      <p:ext uri="{BB962C8B-B14F-4D97-AF65-F5344CB8AC3E}">
        <p14:creationId xmlns:p14="http://schemas.microsoft.com/office/powerpoint/2010/main" val="1862138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35</a:t>
            </a:fld>
            <a:endParaRPr lang="en-US"/>
          </a:p>
        </p:txBody>
      </p:sp>
    </p:spTree>
    <p:extLst>
      <p:ext uri="{BB962C8B-B14F-4D97-AF65-F5344CB8AC3E}">
        <p14:creationId xmlns:p14="http://schemas.microsoft.com/office/powerpoint/2010/main" val="24908794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Email traffic  / FTP Traffic / IC and File Transfer over SMB are not inherently malicious but this activity can also be caused by malware.</a:t>
            </a:r>
          </a:p>
          <a:p>
            <a:r>
              <a:rPr lang="en-US" dirty="0"/>
              <a:t>Hawkeye keylogger will send passwords and other information every 10 minutes</a:t>
            </a:r>
          </a:p>
          <a:p>
            <a:r>
              <a:rPr lang="en-US" dirty="0"/>
              <a:t>Even though The email traffic itself is not malicious. The contents of the email may contain malicious data.</a:t>
            </a:r>
          </a:p>
          <a:p>
            <a:r>
              <a:rPr lang="en-US" b="1" dirty="0">
                <a:solidFill>
                  <a:srgbClr val="FFFF00"/>
                </a:solidFill>
              </a:rPr>
              <a:t>Go to LIVE DEMO</a:t>
            </a:r>
          </a:p>
        </p:txBody>
      </p:sp>
      <p:sp>
        <p:nvSpPr>
          <p:cNvPr id="4" name="Slide Number Placeholder 3"/>
          <p:cNvSpPr>
            <a:spLocks noGrp="1"/>
          </p:cNvSpPr>
          <p:nvPr>
            <p:ph type="sldNum" sz="quarter" idx="5"/>
          </p:nvPr>
        </p:nvSpPr>
        <p:spPr/>
        <p:txBody>
          <a:bodyPr/>
          <a:lstStyle/>
          <a:p>
            <a:fld id="{B771E326-4E89-4BBA-A925-3329B3F5342E}" type="slidenum">
              <a:rPr lang="en-US" smtClean="0"/>
              <a:t>36</a:t>
            </a:fld>
            <a:endParaRPr lang="en-US"/>
          </a:p>
        </p:txBody>
      </p:sp>
    </p:spTree>
    <p:extLst>
      <p:ext uri="{BB962C8B-B14F-4D97-AF65-F5344CB8AC3E}">
        <p14:creationId xmlns:p14="http://schemas.microsoft.com/office/powerpoint/2010/main" val="4158429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37</a:t>
            </a:fld>
            <a:endParaRPr lang="en-US"/>
          </a:p>
        </p:txBody>
      </p:sp>
    </p:spTree>
    <p:extLst>
      <p:ext uri="{BB962C8B-B14F-4D97-AF65-F5344CB8AC3E}">
        <p14:creationId xmlns:p14="http://schemas.microsoft.com/office/powerpoint/2010/main" val="3131754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ftp- control channel is port 21</a:t>
            </a:r>
          </a:p>
          <a:p>
            <a:r>
              <a:rPr lang="en-US" dirty="0"/>
              <a:t>ftp-data c ephemeral  </a:t>
            </a:r>
            <a:r>
              <a:rPr lang="en-US" dirty="0" err="1"/>
              <a:t>tcp</a:t>
            </a:r>
            <a:r>
              <a:rPr lang="en-US" dirty="0"/>
              <a:t> ports. (Transmission control protocol)</a:t>
            </a:r>
          </a:p>
          <a:p>
            <a:r>
              <a:rPr lang="en-US" dirty="0"/>
              <a:t>(short lived transport protocol port. )  ephemeral ports are allocated automatically and after completion or time out they become available for reuse.</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38</a:t>
            </a:fld>
            <a:endParaRPr lang="en-US"/>
          </a:p>
        </p:txBody>
      </p:sp>
    </p:spTree>
    <p:extLst>
      <p:ext uri="{BB962C8B-B14F-4D97-AF65-F5344CB8AC3E}">
        <p14:creationId xmlns:p14="http://schemas.microsoft.com/office/powerpoint/2010/main" val="1675063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Filtering for FTP we can see the Response code.</a:t>
            </a:r>
          </a:p>
          <a:p>
            <a:r>
              <a:rPr lang="en-US" dirty="0"/>
              <a:t>220- is new user connecting to ftp server.</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39</a:t>
            </a:fld>
            <a:endParaRPr lang="en-US"/>
          </a:p>
        </p:txBody>
      </p:sp>
    </p:spTree>
    <p:extLst>
      <p:ext uri="{BB962C8B-B14F-4D97-AF65-F5344CB8AC3E}">
        <p14:creationId xmlns:p14="http://schemas.microsoft.com/office/powerpoint/2010/main" val="31122481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view the entire FTP session step by step by analyzing the response code.</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40</a:t>
            </a:fld>
            <a:endParaRPr lang="en-US"/>
          </a:p>
        </p:txBody>
      </p:sp>
    </p:spTree>
    <p:extLst>
      <p:ext uri="{BB962C8B-B14F-4D97-AF65-F5344CB8AC3E}">
        <p14:creationId xmlns:p14="http://schemas.microsoft.com/office/powerpoint/2010/main" val="457440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Wire Shark offers several benefits that make it appeal for everyday use, Aimed at both the Up and Coming and the expert Packet analyst.   It offers a variety of features to entice each.</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The Security industry needs more people with an understanding of how internet protocols work and can filter through traffic without relaying on tools to automate IOC’s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Go Deep is actually wire sharks catch phrase.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my Wireshark screen different then default </a:t>
            </a:r>
          </a:p>
          <a:p>
            <a:pPr marL="171450" indent="-171450">
              <a:buFont typeface="Arial" panose="020B0604020202020204" pitchFamily="34" charset="0"/>
              <a:buChar char="•"/>
            </a:pPr>
            <a:r>
              <a:rPr lang="en-US" dirty="0"/>
              <a:t>can provide the custom profile. </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5</a:t>
            </a:fld>
            <a:endParaRPr lang="en-US"/>
          </a:p>
        </p:txBody>
      </p:sp>
    </p:spTree>
    <p:extLst>
      <p:ext uri="{BB962C8B-B14F-4D97-AF65-F5344CB8AC3E}">
        <p14:creationId xmlns:p14="http://schemas.microsoft.com/office/powerpoint/2010/main" val="3841119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Filtering for ftp-data we can see 2 </a:t>
            </a:r>
            <a:r>
              <a:rPr lang="en-US" dirty="0" err="1"/>
              <a:t>tcp</a:t>
            </a:r>
            <a:r>
              <a:rPr lang="en-US" dirty="0"/>
              <a:t> streams for FTP data channel.</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41</a:t>
            </a:fld>
            <a:endParaRPr lang="en-US"/>
          </a:p>
        </p:txBody>
      </p:sp>
    </p:spTree>
    <p:extLst>
      <p:ext uri="{BB962C8B-B14F-4D97-AF65-F5344CB8AC3E}">
        <p14:creationId xmlns:p14="http://schemas.microsoft.com/office/powerpoint/2010/main" val="34725717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first stream we can see the contents of the directory and the file permissions</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42</a:t>
            </a:fld>
            <a:endParaRPr lang="en-US"/>
          </a:p>
        </p:txBody>
      </p:sp>
    </p:spTree>
    <p:extLst>
      <p:ext uri="{BB962C8B-B14F-4D97-AF65-F5344CB8AC3E}">
        <p14:creationId xmlns:p14="http://schemas.microsoft.com/office/powerpoint/2010/main" val="16711749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Analyzing the second stream we can see the actual contents of the package itself. </a:t>
            </a:r>
          </a:p>
        </p:txBody>
      </p:sp>
      <p:sp>
        <p:nvSpPr>
          <p:cNvPr id="4" name="Slide Number Placeholder 3"/>
          <p:cNvSpPr>
            <a:spLocks noGrp="1"/>
          </p:cNvSpPr>
          <p:nvPr>
            <p:ph type="sldNum" sz="quarter" idx="5"/>
          </p:nvPr>
        </p:nvSpPr>
        <p:spPr/>
        <p:txBody>
          <a:bodyPr/>
          <a:lstStyle/>
          <a:p>
            <a:fld id="{B771E326-4E89-4BBA-A925-3329B3F5342E}" type="slidenum">
              <a:rPr lang="en-US" smtClean="0"/>
              <a:t>43</a:t>
            </a:fld>
            <a:endParaRPr lang="en-US"/>
          </a:p>
        </p:txBody>
      </p:sp>
    </p:spTree>
    <p:extLst>
      <p:ext uri="{BB962C8B-B14F-4D97-AF65-F5344CB8AC3E}">
        <p14:creationId xmlns:p14="http://schemas.microsoft.com/office/powerpoint/2010/main" val="9733972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44</a:t>
            </a:fld>
            <a:endParaRPr lang="en-US"/>
          </a:p>
        </p:txBody>
      </p:sp>
    </p:spTree>
    <p:extLst>
      <p:ext uri="{BB962C8B-B14F-4D97-AF65-F5344CB8AC3E}">
        <p14:creationId xmlns:p14="http://schemas.microsoft.com/office/powerpoint/2010/main" val="2017048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Filtering for IRC traffic will display the  IRC chat log</a:t>
            </a:r>
          </a:p>
          <a:p>
            <a:r>
              <a:rPr lang="en-US" dirty="0"/>
              <a:t>There's more you can do with IRC but you will need to have Wireshark setup to decode traffic on port 6668</a:t>
            </a:r>
          </a:p>
        </p:txBody>
      </p:sp>
      <p:sp>
        <p:nvSpPr>
          <p:cNvPr id="4" name="Slide Number Placeholder 3"/>
          <p:cNvSpPr>
            <a:spLocks noGrp="1"/>
          </p:cNvSpPr>
          <p:nvPr>
            <p:ph type="sldNum" sz="quarter" idx="5"/>
          </p:nvPr>
        </p:nvSpPr>
        <p:spPr/>
        <p:txBody>
          <a:bodyPr/>
          <a:lstStyle/>
          <a:p>
            <a:fld id="{B771E326-4E89-4BBA-A925-3329B3F5342E}" type="slidenum">
              <a:rPr lang="en-US" smtClean="0"/>
              <a:t>45</a:t>
            </a:fld>
            <a:endParaRPr lang="en-US"/>
          </a:p>
        </p:txBody>
      </p:sp>
    </p:spTree>
    <p:extLst>
      <p:ext uri="{BB962C8B-B14F-4D97-AF65-F5344CB8AC3E}">
        <p14:creationId xmlns:p14="http://schemas.microsoft.com/office/powerpoint/2010/main" val="34857118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46</a:t>
            </a:fld>
            <a:endParaRPr lang="en-US"/>
          </a:p>
        </p:txBody>
      </p:sp>
    </p:spTree>
    <p:extLst>
      <p:ext uri="{BB962C8B-B14F-4D97-AF65-F5344CB8AC3E}">
        <p14:creationId xmlns:p14="http://schemas.microsoft.com/office/powerpoint/2010/main" val="27702239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files transferred over SMB:</a:t>
            </a:r>
          </a:p>
          <a:p>
            <a:r>
              <a:rPr lang="en-US" dirty="0"/>
              <a:t>File &gt; Export Object &gt; SMB</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47</a:t>
            </a:fld>
            <a:endParaRPr lang="en-US"/>
          </a:p>
        </p:txBody>
      </p:sp>
    </p:spTree>
    <p:extLst>
      <p:ext uri="{BB962C8B-B14F-4D97-AF65-F5344CB8AC3E}">
        <p14:creationId xmlns:p14="http://schemas.microsoft.com/office/powerpoint/2010/main" val="32393484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Letterhead template.docx</a:t>
            </a:r>
          </a:p>
          <a:p>
            <a:r>
              <a:rPr lang="en-US" dirty="0"/>
              <a:t>You can save the file and examine. </a:t>
            </a:r>
          </a:p>
        </p:txBody>
      </p:sp>
      <p:sp>
        <p:nvSpPr>
          <p:cNvPr id="4" name="Slide Number Placeholder 3"/>
          <p:cNvSpPr>
            <a:spLocks noGrp="1"/>
          </p:cNvSpPr>
          <p:nvPr>
            <p:ph type="sldNum" sz="quarter" idx="5"/>
          </p:nvPr>
        </p:nvSpPr>
        <p:spPr/>
        <p:txBody>
          <a:bodyPr/>
          <a:lstStyle/>
          <a:p>
            <a:fld id="{B771E326-4E89-4BBA-A925-3329B3F5342E}" type="slidenum">
              <a:rPr lang="en-US" smtClean="0"/>
              <a:t>48</a:t>
            </a:fld>
            <a:endParaRPr lang="en-US"/>
          </a:p>
        </p:txBody>
      </p:sp>
    </p:spTree>
    <p:extLst>
      <p:ext uri="{BB962C8B-B14F-4D97-AF65-F5344CB8AC3E}">
        <p14:creationId xmlns:p14="http://schemas.microsoft.com/office/powerpoint/2010/main" val="15557809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49</a:t>
            </a:fld>
            <a:endParaRPr lang="en-US"/>
          </a:p>
        </p:txBody>
      </p:sp>
    </p:spTree>
    <p:extLst>
      <p:ext uri="{BB962C8B-B14F-4D97-AF65-F5344CB8AC3E}">
        <p14:creationId xmlns:p14="http://schemas.microsoft.com/office/powerpoint/2010/main" val="912889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50</a:t>
            </a:fld>
            <a:endParaRPr lang="en-US"/>
          </a:p>
        </p:txBody>
      </p:sp>
    </p:spTree>
    <p:extLst>
      <p:ext uri="{BB962C8B-B14F-4D97-AF65-F5344CB8AC3E}">
        <p14:creationId xmlns:p14="http://schemas.microsoft.com/office/powerpoint/2010/main" val="1851466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Http Request is a packet of information that one computer sends to another computer to communicate something.  To it’s core, http request is a packet </a:t>
            </a:r>
            <a:r>
              <a:rPr lang="en-US" dirty="0" err="1"/>
              <a:t>ofbinary</a:t>
            </a:r>
            <a:r>
              <a:rPr lang="en-US" dirty="0"/>
              <a:t> data sent by the client to the server.  An Http request contains the following parts.</a:t>
            </a:r>
          </a:p>
          <a:p>
            <a:pPr marL="228600" indent="-228600">
              <a:buFont typeface="+mj-lt"/>
              <a:buAutoNum type="arabicPeriod"/>
            </a:pPr>
            <a:r>
              <a:rPr lang="en-US" dirty="0"/>
              <a:t>Request line</a:t>
            </a:r>
          </a:p>
          <a:p>
            <a:pPr marL="228600" indent="-228600">
              <a:buFont typeface="+mj-lt"/>
              <a:buAutoNum type="arabicPeriod"/>
            </a:pPr>
            <a:r>
              <a:rPr lang="en-US" dirty="0"/>
              <a:t>Headers, 0 or more headers in the request</a:t>
            </a:r>
          </a:p>
          <a:p>
            <a:pPr marL="228600" indent="-228600">
              <a:buFont typeface="+mj-lt"/>
              <a:buAutoNum type="arabicPeriod"/>
            </a:pPr>
            <a:r>
              <a:rPr lang="en-US" dirty="0"/>
              <a:t>An optional body of the request.</a:t>
            </a:r>
          </a:p>
          <a:p>
            <a:pPr marL="0" indent="0">
              <a:buFont typeface="+mj-lt"/>
              <a:buNone/>
            </a:pPr>
            <a:endParaRPr lang="en-US" dirty="0"/>
          </a:p>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6</a:t>
            </a:fld>
            <a:endParaRPr lang="en-US"/>
          </a:p>
        </p:txBody>
      </p:sp>
    </p:spTree>
    <p:extLst>
      <p:ext uri="{BB962C8B-B14F-4D97-AF65-F5344CB8AC3E}">
        <p14:creationId xmlns:p14="http://schemas.microsoft.com/office/powerpoint/2010/main" val="2966874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opened, the google chrome browser sometimes generates random alphabetic strings as HTTP HEAD Requests.</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51</a:t>
            </a:fld>
            <a:endParaRPr lang="en-US"/>
          </a:p>
        </p:txBody>
      </p:sp>
    </p:spTree>
    <p:extLst>
      <p:ext uri="{BB962C8B-B14F-4D97-AF65-F5344CB8AC3E}">
        <p14:creationId xmlns:p14="http://schemas.microsoft.com/office/powerpoint/2010/main" val="13942573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LIVE DEMO</a:t>
            </a:r>
          </a:p>
        </p:txBody>
      </p:sp>
      <p:sp>
        <p:nvSpPr>
          <p:cNvPr id="4" name="Slide Number Placeholder 3"/>
          <p:cNvSpPr>
            <a:spLocks noGrp="1"/>
          </p:cNvSpPr>
          <p:nvPr>
            <p:ph type="sldNum" sz="quarter" idx="5"/>
          </p:nvPr>
        </p:nvSpPr>
        <p:spPr/>
        <p:txBody>
          <a:bodyPr/>
          <a:lstStyle/>
          <a:p>
            <a:fld id="{B771E326-4E89-4BBA-A925-3329B3F5342E}" type="slidenum">
              <a:rPr lang="en-US" smtClean="0"/>
              <a:t>52</a:t>
            </a:fld>
            <a:endParaRPr lang="en-US"/>
          </a:p>
        </p:txBody>
      </p:sp>
    </p:spTree>
    <p:extLst>
      <p:ext uri="{BB962C8B-B14F-4D97-AF65-F5344CB8AC3E}">
        <p14:creationId xmlns:p14="http://schemas.microsoft.com/office/powerpoint/2010/main" val="535890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Malware Infections</a:t>
            </a:r>
          </a:p>
        </p:txBody>
      </p:sp>
      <p:sp>
        <p:nvSpPr>
          <p:cNvPr id="4" name="Slide Number Placeholder 3"/>
          <p:cNvSpPr>
            <a:spLocks noGrp="1"/>
          </p:cNvSpPr>
          <p:nvPr>
            <p:ph type="sldNum" sz="quarter" idx="5"/>
          </p:nvPr>
        </p:nvSpPr>
        <p:spPr/>
        <p:txBody>
          <a:bodyPr/>
          <a:lstStyle/>
          <a:p>
            <a:fld id="{B771E326-4E89-4BBA-A925-3329B3F5342E}" type="slidenum">
              <a:rPr lang="en-US" smtClean="0"/>
              <a:t>53</a:t>
            </a:fld>
            <a:endParaRPr lang="en-US"/>
          </a:p>
        </p:txBody>
      </p:sp>
    </p:spTree>
    <p:extLst>
      <p:ext uri="{BB962C8B-B14F-4D97-AF65-F5344CB8AC3E}">
        <p14:creationId xmlns:p14="http://schemas.microsoft.com/office/powerpoint/2010/main" val="33239099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54</a:t>
            </a:fld>
            <a:endParaRPr lang="en-US"/>
          </a:p>
        </p:txBody>
      </p:sp>
    </p:spTree>
    <p:extLst>
      <p:ext uri="{BB962C8B-B14F-4D97-AF65-F5344CB8AC3E}">
        <p14:creationId xmlns:p14="http://schemas.microsoft.com/office/powerpoint/2010/main" val="35719888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Malspam</a:t>
            </a:r>
            <a:r>
              <a:rPr lang="en-US" dirty="0"/>
              <a:t>-based malware distribution uses two general methods:</a:t>
            </a:r>
          </a:p>
          <a:p>
            <a:r>
              <a:rPr lang="en-US" dirty="0"/>
              <a:t>Attachments or links</a:t>
            </a:r>
          </a:p>
        </p:txBody>
      </p:sp>
      <p:sp>
        <p:nvSpPr>
          <p:cNvPr id="4" name="Slide Number Placeholder 3"/>
          <p:cNvSpPr>
            <a:spLocks noGrp="1"/>
          </p:cNvSpPr>
          <p:nvPr>
            <p:ph type="sldNum" sz="quarter" idx="5"/>
          </p:nvPr>
        </p:nvSpPr>
        <p:spPr/>
        <p:txBody>
          <a:bodyPr/>
          <a:lstStyle/>
          <a:p>
            <a:fld id="{B771E326-4E89-4BBA-A925-3329B3F5342E}" type="slidenum">
              <a:rPr lang="en-US" smtClean="0"/>
              <a:t>55</a:t>
            </a:fld>
            <a:endParaRPr lang="en-US"/>
          </a:p>
        </p:txBody>
      </p:sp>
    </p:spTree>
    <p:extLst>
      <p:ext uri="{BB962C8B-B14F-4D97-AF65-F5344CB8AC3E}">
        <p14:creationId xmlns:p14="http://schemas.microsoft.com/office/powerpoint/2010/main" val="202953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56</a:t>
            </a:fld>
            <a:endParaRPr lang="en-US"/>
          </a:p>
        </p:txBody>
      </p:sp>
    </p:spTree>
    <p:extLst>
      <p:ext uri="{BB962C8B-B14F-4D97-AF65-F5344CB8AC3E}">
        <p14:creationId xmlns:p14="http://schemas.microsoft.com/office/powerpoint/2010/main" val="24505531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Loki Bot</a:t>
            </a:r>
            <a:r>
              <a:rPr lang="en-US" sz="1200" b="0" i="0" kern="1200" dirty="0">
                <a:solidFill>
                  <a:schemeClr val="tx1"/>
                </a:solidFill>
                <a:effectLst/>
                <a:latin typeface="+mn-lt"/>
                <a:ea typeface="+mn-ea"/>
                <a:cs typeface="+mn-cs"/>
              </a:rPr>
              <a:t>. The malware's key objective is to steal passwords from browsers, messaging applications, mail and FTP clients, and cryptocurrency wallets. </a:t>
            </a:r>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57</a:t>
            </a:fld>
            <a:endParaRPr lang="en-US"/>
          </a:p>
        </p:txBody>
      </p:sp>
    </p:spTree>
    <p:extLst>
      <p:ext uri="{BB962C8B-B14F-4D97-AF65-F5344CB8AC3E}">
        <p14:creationId xmlns:p14="http://schemas.microsoft.com/office/powerpoint/2010/main" val="5862282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Lokibot is typically delivered through </a:t>
            </a:r>
            <a:r>
              <a:rPr lang="en-US" dirty="0" err="1"/>
              <a:t>malspam</a:t>
            </a:r>
            <a:endParaRPr lang="en-US" dirty="0"/>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58</a:t>
            </a:fld>
            <a:endParaRPr lang="en-US"/>
          </a:p>
        </p:txBody>
      </p:sp>
    </p:spTree>
    <p:extLst>
      <p:ext uri="{BB962C8B-B14F-4D97-AF65-F5344CB8AC3E}">
        <p14:creationId xmlns:p14="http://schemas.microsoft.com/office/powerpoint/2010/main" val="22647860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in something like that.</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59</a:t>
            </a:fld>
            <a:endParaRPr lang="en-US"/>
          </a:p>
        </p:txBody>
      </p:sp>
    </p:spTree>
    <p:extLst>
      <p:ext uri="{BB962C8B-B14F-4D97-AF65-F5344CB8AC3E}">
        <p14:creationId xmlns:p14="http://schemas.microsoft.com/office/powerpoint/2010/main" val="25112347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Extract the zip. It will have an icon. Most people will launch it.</a:t>
            </a:r>
          </a:p>
          <a:p>
            <a:r>
              <a:rPr lang="en-US" dirty="0"/>
              <a:t>And then BOOM</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60</a:t>
            </a:fld>
            <a:endParaRPr lang="en-US"/>
          </a:p>
        </p:txBody>
      </p:sp>
    </p:spTree>
    <p:extLst>
      <p:ext uri="{BB962C8B-B14F-4D97-AF65-F5344CB8AC3E}">
        <p14:creationId xmlns:p14="http://schemas.microsoft.com/office/powerpoint/2010/main" val="1372975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the Pcap with an HTTP request filter we can see it comes across port 80, which we all know is the commonly used internet communication protocol. Hypertext transfer protocol.  It’s the port from which a computer sends and receives web client-based communication and messages from a web server and is used to send and receive html pages or data.</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7</a:t>
            </a:fld>
            <a:endParaRPr lang="en-US"/>
          </a:p>
        </p:txBody>
      </p:sp>
    </p:spTree>
    <p:extLst>
      <p:ext uri="{BB962C8B-B14F-4D97-AF65-F5344CB8AC3E}">
        <p14:creationId xmlns:p14="http://schemas.microsoft.com/office/powerpoint/2010/main" val="28189223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IOC’s pop off and its another 70 hour work week cause people forwarded it around the office. </a:t>
            </a:r>
          </a:p>
          <a:p>
            <a:endParaRPr lang="en-US" dirty="0"/>
          </a:p>
          <a:p>
            <a:r>
              <a:rPr lang="en-US" dirty="0"/>
              <a:t>Lets go to a live demo!</a:t>
            </a:r>
          </a:p>
          <a:p>
            <a:endParaRPr lang="en-US" dirty="0"/>
          </a:p>
          <a:p>
            <a:r>
              <a:rPr lang="en-US" dirty="0"/>
              <a:t>B4-P1</a:t>
            </a:r>
          </a:p>
        </p:txBody>
      </p:sp>
      <p:sp>
        <p:nvSpPr>
          <p:cNvPr id="4" name="Slide Number Placeholder 3"/>
          <p:cNvSpPr>
            <a:spLocks noGrp="1"/>
          </p:cNvSpPr>
          <p:nvPr>
            <p:ph type="sldNum" sz="quarter" idx="5"/>
          </p:nvPr>
        </p:nvSpPr>
        <p:spPr/>
        <p:txBody>
          <a:bodyPr/>
          <a:lstStyle/>
          <a:p>
            <a:fld id="{B771E326-4E89-4BBA-A925-3329B3F5342E}" type="slidenum">
              <a:rPr lang="en-US" smtClean="0"/>
              <a:t>61</a:t>
            </a:fld>
            <a:endParaRPr lang="en-US"/>
          </a:p>
        </p:txBody>
      </p:sp>
    </p:spTree>
    <p:extLst>
      <p:ext uri="{BB962C8B-B14F-4D97-AF65-F5344CB8AC3E}">
        <p14:creationId xmlns:p14="http://schemas.microsoft.com/office/powerpoint/2010/main" val="11312184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Formbook</a:t>
            </a:r>
            <a:r>
              <a:rPr lang="en-US" sz="1200" b="0" i="0" kern="1200" dirty="0">
                <a:solidFill>
                  <a:schemeClr val="tx1"/>
                </a:solidFill>
                <a:effectLst/>
                <a:latin typeface="+mn-lt"/>
                <a:ea typeface="+mn-ea"/>
                <a:cs typeface="+mn-cs"/>
              </a:rPr>
              <a:t> is a data stealing malware which is capable of stealing data from web browsers and many other applications. </a:t>
            </a:r>
            <a:r>
              <a:rPr lang="en-US" sz="1200" b="1" i="0" kern="1200" dirty="0">
                <a:solidFill>
                  <a:schemeClr val="tx1"/>
                </a:solidFill>
                <a:effectLst/>
                <a:latin typeface="+mn-lt"/>
                <a:ea typeface="+mn-ea"/>
                <a:cs typeface="+mn-cs"/>
              </a:rPr>
              <a:t>Formbook</a:t>
            </a:r>
            <a:r>
              <a:rPr lang="en-US" sz="1200" b="0" i="0" kern="1200" dirty="0">
                <a:solidFill>
                  <a:schemeClr val="tx1"/>
                </a:solidFill>
                <a:effectLst/>
                <a:latin typeface="+mn-lt"/>
                <a:ea typeface="+mn-ea"/>
                <a:cs typeface="+mn-cs"/>
              </a:rPr>
              <a:t> has been for sale on underground hacking forums since early 2016.</a:t>
            </a:r>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62</a:t>
            </a:fld>
            <a:endParaRPr lang="en-US"/>
          </a:p>
        </p:txBody>
      </p:sp>
    </p:spTree>
    <p:extLst>
      <p:ext uri="{BB962C8B-B14F-4D97-AF65-F5344CB8AC3E}">
        <p14:creationId xmlns:p14="http://schemas.microsoft.com/office/powerpoint/2010/main" val="22592673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Formbook typically comes in </a:t>
            </a:r>
            <a:r>
              <a:rPr lang="en-US" dirty="0" err="1"/>
              <a:t>malspam</a:t>
            </a:r>
            <a:r>
              <a:rPr lang="en-US" dirty="0"/>
              <a:t>. </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63</a:t>
            </a:fld>
            <a:endParaRPr lang="en-US"/>
          </a:p>
        </p:txBody>
      </p:sp>
    </p:spTree>
    <p:extLst>
      <p:ext uri="{BB962C8B-B14F-4D97-AF65-F5344CB8AC3E}">
        <p14:creationId xmlns:p14="http://schemas.microsoft.com/office/powerpoint/2010/main" val="22938115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64</a:t>
            </a:fld>
            <a:endParaRPr lang="en-US"/>
          </a:p>
        </p:txBody>
      </p:sp>
    </p:spTree>
    <p:extLst>
      <p:ext uri="{BB962C8B-B14F-4D97-AF65-F5344CB8AC3E}">
        <p14:creationId xmlns:p14="http://schemas.microsoft.com/office/powerpoint/2010/main" val="16430429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Checking it on virus total.</a:t>
            </a:r>
          </a:p>
          <a:p>
            <a:r>
              <a:rPr lang="en-US" dirty="0"/>
              <a:t>Virus total is publicly available, so attackers will watch that site to see if anyone has discovered.</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65</a:t>
            </a:fld>
            <a:endParaRPr lang="en-US"/>
          </a:p>
        </p:txBody>
      </p:sp>
    </p:spTree>
    <p:extLst>
      <p:ext uri="{BB962C8B-B14F-4D97-AF65-F5344CB8AC3E}">
        <p14:creationId xmlns:p14="http://schemas.microsoft.com/office/powerpoint/2010/main" val="22035868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file it is indeed a spreadsheet but with a picture of a form.</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66</a:t>
            </a:fld>
            <a:endParaRPr lang="en-US"/>
          </a:p>
        </p:txBody>
      </p:sp>
    </p:spTree>
    <p:extLst>
      <p:ext uri="{BB962C8B-B14F-4D97-AF65-F5344CB8AC3E}">
        <p14:creationId xmlns:p14="http://schemas.microsoft.com/office/powerpoint/2010/main" val="8931076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IOC’s</a:t>
            </a:r>
          </a:p>
          <a:p>
            <a:endParaRPr lang="en-US" dirty="0"/>
          </a:p>
          <a:p>
            <a:r>
              <a:rPr lang="en-US" dirty="0"/>
              <a:t>LIVE DEMO</a:t>
            </a:r>
          </a:p>
          <a:p>
            <a:r>
              <a:rPr lang="en-US" dirty="0"/>
              <a:t>B4 – P2</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67</a:t>
            </a:fld>
            <a:endParaRPr lang="en-US"/>
          </a:p>
        </p:txBody>
      </p:sp>
    </p:spTree>
    <p:extLst>
      <p:ext uri="{BB962C8B-B14F-4D97-AF65-F5344CB8AC3E}">
        <p14:creationId xmlns:p14="http://schemas.microsoft.com/office/powerpoint/2010/main" val="34706763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68</a:t>
            </a:fld>
            <a:endParaRPr lang="en-US"/>
          </a:p>
        </p:txBody>
      </p:sp>
    </p:spTree>
    <p:extLst>
      <p:ext uri="{BB962C8B-B14F-4D97-AF65-F5344CB8AC3E}">
        <p14:creationId xmlns:p14="http://schemas.microsoft.com/office/powerpoint/2010/main" val="30511532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these commands.</a:t>
            </a:r>
          </a:p>
          <a:p>
            <a:r>
              <a:rPr lang="en-US" dirty="0"/>
              <a:t>File will return the type</a:t>
            </a:r>
          </a:p>
          <a:p>
            <a:r>
              <a:rPr lang="en-US" dirty="0"/>
              <a:t>SHA SUM will return the </a:t>
            </a:r>
            <a:r>
              <a:rPr lang="en-US" dirty="0" err="1"/>
              <a:t>sha</a:t>
            </a:r>
            <a:r>
              <a:rPr lang="en-US" dirty="0"/>
              <a:t> 256 and you can google that instead of uploading to virus total.</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70</a:t>
            </a:fld>
            <a:endParaRPr lang="en-US"/>
          </a:p>
        </p:txBody>
      </p:sp>
    </p:spTree>
    <p:extLst>
      <p:ext uri="{BB962C8B-B14F-4D97-AF65-F5344CB8AC3E}">
        <p14:creationId xmlns:p14="http://schemas.microsoft.com/office/powerpoint/2010/main" val="13264303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Ursnif</a:t>
            </a:r>
            <a:r>
              <a:rPr lang="en-US" sz="1200" b="0" i="0" kern="1200" dirty="0">
                <a:solidFill>
                  <a:schemeClr val="tx1"/>
                </a:solidFill>
                <a:effectLst/>
                <a:latin typeface="+mn-lt"/>
                <a:ea typeface="+mn-ea"/>
                <a:cs typeface="+mn-cs"/>
              </a:rPr>
              <a:t>, also known as </a:t>
            </a:r>
            <a:r>
              <a:rPr lang="en-US" sz="1200" b="0" i="0" kern="1200" dirty="0" err="1">
                <a:solidFill>
                  <a:schemeClr val="tx1"/>
                </a:solidFill>
                <a:effectLst/>
                <a:latin typeface="+mn-lt"/>
                <a:ea typeface="+mn-ea"/>
                <a:cs typeface="+mn-cs"/>
              </a:rPr>
              <a:t>Dreambot</a:t>
            </a:r>
            <a:r>
              <a:rPr lang="en-US" sz="1200" b="0" i="0" kern="1200" dirty="0">
                <a:solidFill>
                  <a:schemeClr val="tx1"/>
                </a:solidFill>
                <a:effectLst/>
                <a:latin typeface="+mn-lt"/>
                <a:ea typeface="+mn-ea"/>
                <a:cs typeface="+mn-cs"/>
              </a:rPr>
              <a:t>, has been around for some time and initially focused on stealing emails and online banking credentials from browsers. ... The attack chain starts off with spam emails that carry Word documents containing malicious macro scripts</a:t>
            </a:r>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71</a:t>
            </a:fld>
            <a:endParaRPr lang="en-US"/>
          </a:p>
        </p:txBody>
      </p:sp>
    </p:spTree>
    <p:extLst>
      <p:ext uri="{BB962C8B-B14F-4D97-AF65-F5344CB8AC3E}">
        <p14:creationId xmlns:p14="http://schemas.microsoft.com/office/powerpoint/2010/main" val="4114860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Scrolling over to the info column we can see the Get/ Request URI string, </a:t>
            </a:r>
          </a:p>
          <a:p>
            <a:pPr marL="0" indent="0">
              <a:buFont typeface="+mj-lt"/>
              <a:buNone/>
            </a:pPr>
            <a:r>
              <a:rPr lang="en-US" dirty="0"/>
              <a:t>GET is used to request data from a specified resource.</a:t>
            </a:r>
          </a:p>
          <a:p>
            <a:pPr marL="0" indent="0">
              <a:buFont typeface="+mj-lt"/>
              <a:buNone/>
            </a:pPr>
            <a:r>
              <a:rPr lang="en-US" dirty="0"/>
              <a:t>As apposed to the POST request which is used to SEND data to a server.</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8</a:t>
            </a:fld>
            <a:endParaRPr lang="en-US"/>
          </a:p>
        </p:txBody>
      </p:sp>
    </p:spTree>
    <p:extLst>
      <p:ext uri="{BB962C8B-B14F-4D97-AF65-F5344CB8AC3E}">
        <p14:creationId xmlns:p14="http://schemas.microsoft.com/office/powerpoint/2010/main" val="9326697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arrives in the environment through </a:t>
            </a:r>
            <a:r>
              <a:rPr lang="en-US" dirty="0" err="1"/>
              <a:t>malspam</a:t>
            </a:r>
            <a:r>
              <a:rPr lang="en-US" dirty="0"/>
              <a:t>.  In the form of probably a password protected zip attachment.  Unzip it’s a word doc with </a:t>
            </a:r>
            <a:r>
              <a:rPr lang="en-US" dirty="0" err="1"/>
              <a:t>maros</a:t>
            </a:r>
            <a:r>
              <a:rPr lang="en-US" dirty="0"/>
              <a:t>. That reaches out to the internet and downloads the Ursnif exe. It also installs follow up malware for persistence. Which we can hit on with our IOC. </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72</a:t>
            </a:fld>
            <a:endParaRPr lang="en-US"/>
          </a:p>
        </p:txBody>
      </p:sp>
    </p:spTree>
    <p:extLst>
      <p:ext uri="{BB962C8B-B14F-4D97-AF65-F5344CB8AC3E}">
        <p14:creationId xmlns:p14="http://schemas.microsoft.com/office/powerpoint/2010/main" val="42552339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sequence of events after the payload has been processed. </a:t>
            </a:r>
          </a:p>
        </p:txBody>
      </p:sp>
      <p:sp>
        <p:nvSpPr>
          <p:cNvPr id="4" name="Slide Number Placeholder 3"/>
          <p:cNvSpPr>
            <a:spLocks noGrp="1"/>
          </p:cNvSpPr>
          <p:nvPr>
            <p:ph type="sldNum" sz="quarter" idx="5"/>
          </p:nvPr>
        </p:nvSpPr>
        <p:spPr/>
        <p:txBody>
          <a:bodyPr/>
          <a:lstStyle/>
          <a:p>
            <a:fld id="{B771E326-4E89-4BBA-A925-3329B3F5342E}" type="slidenum">
              <a:rPr lang="en-US" smtClean="0"/>
              <a:t>73</a:t>
            </a:fld>
            <a:endParaRPr lang="en-US"/>
          </a:p>
        </p:txBody>
      </p:sp>
    </p:spTree>
    <p:extLst>
      <p:ext uri="{BB962C8B-B14F-4D97-AF65-F5344CB8AC3E}">
        <p14:creationId xmlns:p14="http://schemas.microsoft.com/office/powerpoint/2010/main" val="13654353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74</a:t>
            </a:fld>
            <a:endParaRPr lang="en-US"/>
          </a:p>
        </p:txBody>
      </p:sp>
    </p:spTree>
    <p:extLst>
      <p:ext uri="{BB962C8B-B14F-4D97-AF65-F5344CB8AC3E}">
        <p14:creationId xmlns:p14="http://schemas.microsoft.com/office/powerpoint/2010/main" val="1606711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Filtering by basic we can see the get request to </a:t>
            </a:r>
            <a:r>
              <a:rPr lang="en-US" dirty="0" err="1"/>
              <a:t>msftncsi</a:t>
            </a:r>
            <a:endParaRPr lang="en-US" dirty="0"/>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75</a:t>
            </a:fld>
            <a:endParaRPr lang="en-US"/>
          </a:p>
        </p:txBody>
      </p:sp>
    </p:spTree>
    <p:extLst>
      <p:ext uri="{BB962C8B-B14F-4D97-AF65-F5344CB8AC3E}">
        <p14:creationId xmlns:p14="http://schemas.microsoft.com/office/powerpoint/2010/main" val="20348014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Ursnif is the initial infection. </a:t>
            </a:r>
            <a:r>
              <a:rPr lang="en-US" dirty="0" err="1"/>
              <a:t>Nymaim</a:t>
            </a:r>
            <a:r>
              <a:rPr lang="en-US" dirty="0"/>
              <a:t> is the follow up malware.</a:t>
            </a:r>
          </a:p>
        </p:txBody>
      </p:sp>
      <p:sp>
        <p:nvSpPr>
          <p:cNvPr id="4" name="Slide Number Placeholder 3"/>
          <p:cNvSpPr>
            <a:spLocks noGrp="1"/>
          </p:cNvSpPr>
          <p:nvPr>
            <p:ph type="sldNum" sz="quarter" idx="5"/>
          </p:nvPr>
        </p:nvSpPr>
        <p:spPr/>
        <p:txBody>
          <a:bodyPr/>
          <a:lstStyle/>
          <a:p>
            <a:fld id="{B771E326-4E89-4BBA-A925-3329B3F5342E}" type="slidenum">
              <a:rPr lang="en-US" smtClean="0"/>
              <a:t>76</a:t>
            </a:fld>
            <a:endParaRPr lang="en-US"/>
          </a:p>
        </p:txBody>
      </p:sp>
    </p:spTree>
    <p:extLst>
      <p:ext uri="{BB962C8B-B14F-4D97-AF65-F5344CB8AC3E}">
        <p14:creationId xmlns:p14="http://schemas.microsoft.com/office/powerpoint/2010/main" val="27244405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Returned a EXE File</a:t>
            </a:r>
          </a:p>
        </p:txBody>
      </p:sp>
      <p:sp>
        <p:nvSpPr>
          <p:cNvPr id="4" name="Slide Number Placeholder 3"/>
          <p:cNvSpPr>
            <a:spLocks noGrp="1"/>
          </p:cNvSpPr>
          <p:nvPr>
            <p:ph type="sldNum" sz="quarter" idx="5"/>
          </p:nvPr>
        </p:nvSpPr>
        <p:spPr/>
        <p:txBody>
          <a:bodyPr/>
          <a:lstStyle/>
          <a:p>
            <a:fld id="{B771E326-4E89-4BBA-A925-3329B3F5342E}" type="slidenum">
              <a:rPr lang="en-US" smtClean="0"/>
              <a:t>77</a:t>
            </a:fld>
            <a:endParaRPr lang="en-US"/>
          </a:p>
        </p:txBody>
      </p:sp>
    </p:spTree>
    <p:extLst>
      <p:ext uri="{BB962C8B-B14F-4D97-AF65-F5344CB8AC3E}">
        <p14:creationId xmlns:p14="http://schemas.microsoft.com/office/powerpoint/2010/main" val="38864128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this https traffic with no domain</a:t>
            </a:r>
          </a:p>
        </p:txBody>
      </p:sp>
      <p:sp>
        <p:nvSpPr>
          <p:cNvPr id="4" name="Slide Number Placeholder 3"/>
          <p:cNvSpPr>
            <a:spLocks noGrp="1"/>
          </p:cNvSpPr>
          <p:nvPr>
            <p:ph type="sldNum" sz="quarter" idx="5"/>
          </p:nvPr>
        </p:nvSpPr>
        <p:spPr/>
        <p:txBody>
          <a:bodyPr/>
          <a:lstStyle/>
          <a:p>
            <a:fld id="{B771E326-4E89-4BBA-A925-3329B3F5342E}" type="slidenum">
              <a:rPr lang="en-US" smtClean="0"/>
              <a:t>78</a:t>
            </a:fld>
            <a:endParaRPr lang="en-US"/>
          </a:p>
        </p:txBody>
      </p:sp>
    </p:spTree>
    <p:extLst>
      <p:ext uri="{BB962C8B-B14F-4D97-AF65-F5344CB8AC3E}">
        <p14:creationId xmlns:p14="http://schemas.microsoft.com/office/powerpoint/2010/main" val="13354649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Filtering for tls handshakes we can see the host</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79</a:t>
            </a:fld>
            <a:endParaRPr lang="en-US"/>
          </a:p>
        </p:txBody>
      </p:sp>
    </p:spTree>
    <p:extLst>
      <p:ext uri="{BB962C8B-B14F-4D97-AF65-F5344CB8AC3E}">
        <p14:creationId xmlns:p14="http://schemas.microsoft.com/office/powerpoint/2010/main" val="15520318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Filtering for </a:t>
            </a:r>
            <a:r>
              <a:rPr lang="en-US" dirty="0" err="1"/>
              <a:t>tls.handshake.type</a:t>
            </a:r>
            <a:r>
              <a:rPr lang="en-US" dirty="0"/>
              <a:t> 11 I believe is finish message we can see the full certificate and server key exchange.</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80</a:t>
            </a:fld>
            <a:endParaRPr lang="en-US"/>
          </a:p>
        </p:txBody>
      </p:sp>
    </p:spTree>
    <p:extLst>
      <p:ext uri="{BB962C8B-B14F-4D97-AF65-F5344CB8AC3E}">
        <p14:creationId xmlns:p14="http://schemas.microsoft.com/office/powerpoint/2010/main" val="40390660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Digging down into the transport layer and handshake protocol we can dive down till it displays the issuer of the signed certificate.</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81</a:t>
            </a:fld>
            <a:endParaRPr lang="en-US"/>
          </a:p>
        </p:txBody>
      </p:sp>
    </p:spTree>
    <p:extLst>
      <p:ext uri="{BB962C8B-B14F-4D97-AF65-F5344CB8AC3E}">
        <p14:creationId xmlns:p14="http://schemas.microsoft.com/office/powerpoint/2010/main" val="3977775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a:t>
            </a:r>
            <a:r>
              <a:rPr lang="en-US" dirty="0" err="1"/>
              <a:t>Trafficon</a:t>
            </a:r>
            <a:r>
              <a:rPr lang="en-US" dirty="0"/>
              <a:t> UDP port 1900 is Simple Service Discovery Protocol (SSDP) traffic.</a:t>
            </a:r>
          </a:p>
          <a:p>
            <a:r>
              <a:rPr lang="en-US" dirty="0"/>
              <a:t>The SSDP Protocol can discover Plug &amp; Play devices, with </a:t>
            </a:r>
            <a:r>
              <a:rPr lang="en-US" dirty="0" err="1"/>
              <a:t>uPnP</a:t>
            </a:r>
            <a:r>
              <a:rPr lang="en-US" dirty="0"/>
              <a:t> (Universal Plug and Play.) </a:t>
            </a:r>
          </a:p>
          <a:p>
            <a:r>
              <a:rPr lang="en-US" dirty="0"/>
              <a:t>SSDP uses unicast and multicast address (239.255.255.250)</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9</a:t>
            </a:fld>
            <a:endParaRPr lang="en-US"/>
          </a:p>
        </p:txBody>
      </p:sp>
    </p:spTree>
    <p:extLst>
      <p:ext uri="{BB962C8B-B14F-4D97-AF65-F5344CB8AC3E}">
        <p14:creationId xmlns:p14="http://schemas.microsoft.com/office/powerpoint/2010/main" val="40168448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certificate.</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82</a:t>
            </a:fld>
            <a:endParaRPr lang="en-US"/>
          </a:p>
        </p:txBody>
      </p:sp>
    </p:spTree>
    <p:extLst>
      <p:ext uri="{BB962C8B-B14F-4D97-AF65-F5344CB8AC3E}">
        <p14:creationId xmlns:p14="http://schemas.microsoft.com/office/powerpoint/2010/main" val="4804619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 certificate.</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83</a:t>
            </a:fld>
            <a:endParaRPr lang="en-US"/>
          </a:p>
        </p:txBody>
      </p:sp>
    </p:spTree>
    <p:extLst>
      <p:ext uri="{BB962C8B-B14F-4D97-AF65-F5344CB8AC3E}">
        <p14:creationId xmlns:p14="http://schemas.microsoft.com/office/powerpoint/2010/main" val="12509169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the capture. We see the return for the follow up malware</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84</a:t>
            </a:fld>
            <a:endParaRPr lang="en-US"/>
          </a:p>
        </p:txBody>
      </p:sp>
    </p:spTree>
    <p:extLst>
      <p:ext uri="{BB962C8B-B14F-4D97-AF65-F5344CB8AC3E}">
        <p14:creationId xmlns:p14="http://schemas.microsoft.com/office/powerpoint/2010/main" val="31394114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85</a:t>
            </a:fld>
            <a:endParaRPr lang="en-US"/>
          </a:p>
        </p:txBody>
      </p:sp>
    </p:spTree>
    <p:extLst>
      <p:ext uri="{BB962C8B-B14F-4D97-AF65-F5344CB8AC3E}">
        <p14:creationId xmlns:p14="http://schemas.microsoft.com/office/powerpoint/2010/main" val="22636639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starting to see the call back traffic</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86</a:t>
            </a:fld>
            <a:endParaRPr lang="en-US"/>
          </a:p>
        </p:txBody>
      </p:sp>
    </p:spTree>
    <p:extLst>
      <p:ext uri="{BB962C8B-B14F-4D97-AF65-F5344CB8AC3E}">
        <p14:creationId xmlns:p14="http://schemas.microsoft.com/office/powerpoint/2010/main" val="21939363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the command and control Ursnif</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87</a:t>
            </a:fld>
            <a:endParaRPr lang="en-US"/>
          </a:p>
        </p:txBody>
      </p:sp>
    </p:spTree>
    <p:extLst>
      <p:ext uri="{BB962C8B-B14F-4D97-AF65-F5344CB8AC3E}">
        <p14:creationId xmlns:p14="http://schemas.microsoft.com/office/powerpoint/2010/main" val="292146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Bringing it all together we have a picture of the infection.</a:t>
            </a:r>
          </a:p>
          <a:p>
            <a:r>
              <a:rPr lang="en-US" dirty="0"/>
              <a:t>From original Ursnif exe to decoy traffic to callback.</a:t>
            </a:r>
          </a:p>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88</a:t>
            </a:fld>
            <a:endParaRPr lang="en-US"/>
          </a:p>
        </p:txBody>
      </p:sp>
    </p:spTree>
    <p:extLst>
      <p:ext uri="{BB962C8B-B14F-4D97-AF65-F5344CB8AC3E}">
        <p14:creationId xmlns:p14="http://schemas.microsoft.com/office/powerpoint/2010/main" val="12542540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71E326-4E89-4BBA-A925-3329B3F5342E}" type="slidenum">
              <a:rPr lang="en-US" smtClean="0"/>
              <a:t>89</a:t>
            </a:fld>
            <a:endParaRPr lang="en-US"/>
          </a:p>
        </p:txBody>
      </p:sp>
    </p:spTree>
    <p:extLst>
      <p:ext uri="{BB962C8B-B14F-4D97-AF65-F5344CB8AC3E}">
        <p14:creationId xmlns:p14="http://schemas.microsoft.com/office/powerpoint/2010/main" val="35536188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flow as typical.  Spam &gt; zip &gt; extracted exe.</a:t>
            </a:r>
          </a:p>
          <a:p>
            <a:endParaRPr lang="en-US" dirty="0"/>
          </a:p>
          <a:p>
            <a:endParaRPr lang="en-US" dirty="0"/>
          </a:p>
          <a:p>
            <a:r>
              <a:rPr lang="en-US" dirty="0"/>
              <a:t>GO LIVE DEMO. B4-P5</a:t>
            </a:r>
          </a:p>
        </p:txBody>
      </p:sp>
      <p:sp>
        <p:nvSpPr>
          <p:cNvPr id="4" name="Slide Number Placeholder 3"/>
          <p:cNvSpPr>
            <a:spLocks noGrp="1"/>
          </p:cNvSpPr>
          <p:nvPr>
            <p:ph type="sldNum" sz="quarter" idx="5"/>
          </p:nvPr>
        </p:nvSpPr>
        <p:spPr/>
        <p:txBody>
          <a:bodyPr/>
          <a:lstStyle/>
          <a:p>
            <a:fld id="{B771E326-4E89-4BBA-A925-3329B3F5342E}" type="slidenum">
              <a:rPr lang="en-US" smtClean="0"/>
              <a:t>90</a:t>
            </a:fld>
            <a:endParaRPr lang="en-US"/>
          </a:p>
        </p:txBody>
      </p:sp>
    </p:spTree>
    <p:extLst>
      <p:ext uri="{BB962C8B-B14F-4D97-AF65-F5344CB8AC3E}">
        <p14:creationId xmlns:p14="http://schemas.microsoft.com/office/powerpoint/2010/main" val="22708125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live demo!</a:t>
            </a:r>
            <a:br>
              <a:rPr lang="en-US" dirty="0"/>
            </a:br>
            <a:r>
              <a:rPr lang="en-US" dirty="0"/>
              <a:t>B4-P6</a:t>
            </a:r>
          </a:p>
        </p:txBody>
      </p:sp>
      <p:sp>
        <p:nvSpPr>
          <p:cNvPr id="4" name="Slide Number Placeholder 3"/>
          <p:cNvSpPr>
            <a:spLocks noGrp="1"/>
          </p:cNvSpPr>
          <p:nvPr>
            <p:ph type="sldNum" sz="quarter" idx="5"/>
          </p:nvPr>
        </p:nvSpPr>
        <p:spPr/>
        <p:txBody>
          <a:bodyPr/>
          <a:lstStyle/>
          <a:p>
            <a:fld id="{B771E326-4E89-4BBA-A925-3329B3F5342E}" type="slidenum">
              <a:rPr lang="en-US" smtClean="0"/>
              <a:t>91</a:t>
            </a:fld>
            <a:endParaRPr lang="en-US"/>
          </a:p>
        </p:txBody>
      </p:sp>
    </p:spTree>
    <p:extLst>
      <p:ext uri="{BB962C8B-B14F-4D97-AF65-F5344CB8AC3E}">
        <p14:creationId xmlns:p14="http://schemas.microsoft.com/office/powerpoint/2010/main" val="1031209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UDP trace </a:t>
            </a:r>
          </a:p>
        </p:txBody>
      </p:sp>
      <p:sp>
        <p:nvSpPr>
          <p:cNvPr id="4" name="Slide Number Placeholder 3"/>
          <p:cNvSpPr>
            <a:spLocks noGrp="1"/>
          </p:cNvSpPr>
          <p:nvPr>
            <p:ph type="sldNum" sz="quarter" idx="5"/>
          </p:nvPr>
        </p:nvSpPr>
        <p:spPr/>
        <p:txBody>
          <a:bodyPr/>
          <a:lstStyle/>
          <a:p>
            <a:fld id="{B771E326-4E89-4BBA-A925-3329B3F5342E}" type="slidenum">
              <a:rPr lang="en-US" smtClean="0"/>
              <a:t>10</a:t>
            </a:fld>
            <a:endParaRPr lang="en-US"/>
          </a:p>
        </p:txBody>
      </p:sp>
    </p:spTree>
    <p:extLst>
      <p:ext uri="{BB962C8B-B14F-4D97-AF65-F5344CB8AC3E}">
        <p14:creationId xmlns:p14="http://schemas.microsoft.com/office/powerpoint/2010/main" val="388263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87325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2900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3869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69453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2278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848500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109398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10/11/2019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4116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10/11/2019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7140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3191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17868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54124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10/11/2019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0931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0636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0557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82392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10/11/2019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2204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10/11/2019</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469898043"/>
      </p:ext>
    </p:extLst>
  </p:cSld>
  <p:clrMap bg1="dk1" tx1="lt1" bg2="dk2" tx2="lt2" accent1="accent1" accent2="accent2" accent3="accent3" accent4="accent4" accent5="accent5" accent6="accent6" hlink="hlink" folHlink="folHlink"/>
  <p:sldLayoutIdLst>
    <p:sldLayoutId id="2147483677" r:id="rId1"/>
    <p:sldLayoutId id="2147483676" r:id="rId2"/>
    <p:sldLayoutId id="2147483675" r:id="rId3"/>
    <p:sldLayoutId id="2147483674" r:id="rId4"/>
    <p:sldLayoutId id="2147483673" r:id="rId5"/>
    <p:sldLayoutId id="2147483672" r:id="rId6"/>
    <p:sldLayoutId id="2147483671" r:id="rId7"/>
    <p:sldLayoutId id="2147483670" r:id="rId8"/>
    <p:sldLayoutId id="2147483669" r:id="rId9"/>
    <p:sldLayoutId id="2147483668"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lvl1pPr algn="ctr" defTabSz="457200" rtl="0" eaLnBrk="1" latinLnBrk="0" hangingPunct="1">
        <a:lnSpc>
          <a:spcPct val="90000"/>
        </a:lnSpc>
        <a:spcBef>
          <a:spcPct val="0"/>
        </a:spcBef>
        <a:buNone/>
        <a:defRPr sz="4800" i="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1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jpeg"/><Relationship Id="rId7" Type="http://schemas.openxmlformats.org/officeDocument/2006/relationships/diagramQuickStyle" Target="../diagrams/quickStyle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png"/><Relationship Id="rId9" Type="http://schemas.microsoft.com/office/2007/relationships/diagramDrawing" Target="../diagrams/drawing3.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028" name="Picture 4" descr="A picture containing building&#10;&#10;Description automatically generated">
            <a:extLst>
              <a:ext uri="{FF2B5EF4-FFF2-40B4-BE49-F238E27FC236}">
                <a16:creationId xmlns:a16="http://schemas.microsoft.com/office/drawing/2014/main" id="{47620E6F-26BC-4219-820C-7524925D9AB7}"/>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r="11111"/>
          <a:stretch/>
        </p:blipFill>
        <p:spPr bwMode="auto">
          <a:xfrm>
            <a:off x="20" y="10"/>
            <a:ext cx="609597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bird, water, duck&#10;&#10;Description automatically generated">
            <a:extLst>
              <a:ext uri="{FF2B5EF4-FFF2-40B4-BE49-F238E27FC236}">
                <a16:creationId xmlns:a16="http://schemas.microsoft.com/office/drawing/2014/main" id="{2F52F934-E4E2-4D3F-9553-2FD620F87C6D}"/>
              </a:ext>
            </a:extLst>
          </p:cNvPr>
          <p:cNvPicPr>
            <a:picLocks noChangeAspect="1"/>
          </p:cNvPicPr>
          <p:nvPr/>
        </p:nvPicPr>
        <p:blipFill rotWithShape="1">
          <a:blip r:embed="rId5">
            <a:alphaModFix amt="35000"/>
          </a:blip>
          <a:srcRect l="17672" r="24106" b="2"/>
          <a:stretch/>
        </p:blipFill>
        <p:spPr>
          <a:xfrm>
            <a:off x="6095994" y="10"/>
            <a:ext cx="6096005" cy="6857990"/>
          </a:xfrm>
          <a:prstGeom prst="rect">
            <a:avLst/>
          </a:prstGeom>
        </p:spPr>
      </p:pic>
      <p:sp>
        <p:nvSpPr>
          <p:cNvPr id="2" name="Title 1">
            <a:extLst>
              <a:ext uri="{FF2B5EF4-FFF2-40B4-BE49-F238E27FC236}">
                <a16:creationId xmlns:a16="http://schemas.microsoft.com/office/drawing/2014/main" id="{94E770E2-45DF-462B-BA9A-243B1BF49E33}"/>
              </a:ext>
            </a:extLst>
          </p:cNvPr>
          <p:cNvSpPr>
            <a:spLocks noGrp="1"/>
          </p:cNvSpPr>
          <p:nvPr>
            <p:ph type="ctrTitle"/>
          </p:nvPr>
        </p:nvSpPr>
        <p:spPr>
          <a:xfrm>
            <a:off x="1370693" y="1769540"/>
            <a:ext cx="9440034" cy="1828801"/>
          </a:xfrm>
        </p:spPr>
        <p:txBody>
          <a:bodyPr>
            <a:normAutofit/>
          </a:bodyPr>
          <a:lstStyle/>
          <a:p>
            <a:r>
              <a:rPr lang="en-US" dirty="0" err="1"/>
              <a:t>WireShark</a:t>
            </a:r>
            <a:br>
              <a:rPr lang="en-US" dirty="0"/>
            </a:br>
            <a:r>
              <a:rPr lang="en-US" dirty="0"/>
              <a:t>Protocol and Malware Analysis</a:t>
            </a:r>
          </a:p>
        </p:txBody>
      </p:sp>
      <p:sp>
        <p:nvSpPr>
          <p:cNvPr id="3" name="Subtitle 2">
            <a:extLst>
              <a:ext uri="{FF2B5EF4-FFF2-40B4-BE49-F238E27FC236}">
                <a16:creationId xmlns:a16="http://schemas.microsoft.com/office/drawing/2014/main" id="{8A771631-36C4-4F7F-A21D-A2E6D88D11B9}"/>
              </a:ext>
            </a:extLst>
          </p:cNvPr>
          <p:cNvSpPr>
            <a:spLocks noGrp="1"/>
          </p:cNvSpPr>
          <p:nvPr>
            <p:ph type="subTitle" idx="1"/>
          </p:nvPr>
        </p:nvSpPr>
        <p:spPr>
          <a:xfrm>
            <a:off x="1370693" y="3773489"/>
            <a:ext cx="9440034" cy="1049867"/>
          </a:xfrm>
        </p:spPr>
        <p:txBody>
          <a:bodyPr>
            <a:normAutofit/>
          </a:bodyPr>
          <a:lstStyle/>
          <a:p>
            <a:r>
              <a:rPr lang="en-US" dirty="0"/>
              <a:t>Go Deep</a:t>
            </a:r>
            <a:br>
              <a:rPr lang="en-US" dirty="0"/>
            </a:br>
            <a:endParaRPr lang="en-US" dirty="0"/>
          </a:p>
        </p:txBody>
      </p:sp>
    </p:spTree>
    <p:extLst>
      <p:ext uri="{BB962C8B-B14F-4D97-AF65-F5344CB8AC3E}">
        <p14:creationId xmlns:p14="http://schemas.microsoft.com/office/powerpoint/2010/main" val="2979525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4E2ECF53-0B98-4510-802C-D8FE11148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9187"/>
            <a:ext cx="12192000" cy="6099626"/>
          </a:xfrm>
          <a:prstGeom prst="rect">
            <a:avLst/>
          </a:prstGeom>
        </p:spPr>
      </p:pic>
    </p:spTree>
    <p:extLst>
      <p:ext uri="{BB962C8B-B14F-4D97-AF65-F5344CB8AC3E}">
        <p14:creationId xmlns:p14="http://schemas.microsoft.com/office/powerpoint/2010/main" val="3190288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 name="Picture 1" descr="A screenshot of a social media post&#10;&#10;Description automatically generated">
            <a:extLst>
              <a:ext uri="{FF2B5EF4-FFF2-40B4-BE49-F238E27FC236}">
                <a16:creationId xmlns:a16="http://schemas.microsoft.com/office/drawing/2014/main" id="{010F19AB-965B-464F-A558-9FD9EFA336C4}"/>
              </a:ext>
            </a:extLst>
          </p:cNvPr>
          <p:cNvPicPr>
            <a:picLocks noChangeAspect="1"/>
          </p:cNvPicPr>
          <p:nvPr/>
        </p:nvPicPr>
        <p:blipFill rotWithShape="1">
          <a:blip r:embed="rId4"/>
          <a:srcRect t="16406" b="12616"/>
          <a:stretch/>
        </p:blipFill>
        <p:spPr>
          <a:xfrm>
            <a:off x="20" y="10"/>
            <a:ext cx="12191980" cy="6857990"/>
          </a:xfrm>
          <a:prstGeom prst="rect">
            <a:avLst/>
          </a:prstGeom>
        </p:spPr>
      </p:pic>
    </p:spTree>
    <p:extLst>
      <p:ext uri="{BB962C8B-B14F-4D97-AF65-F5344CB8AC3E}">
        <p14:creationId xmlns:p14="http://schemas.microsoft.com/office/powerpoint/2010/main" val="1188618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E937E-D0CB-445C-9A6E-589189A58E71}"/>
              </a:ext>
            </a:extLst>
          </p:cNvPr>
          <p:cNvSpPr>
            <a:spLocks noGrp="1"/>
          </p:cNvSpPr>
          <p:nvPr>
            <p:ph type="title"/>
          </p:nvPr>
        </p:nvSpPr>
        <p:spPr/>
        <p:txBody>
          <a:bodyPr>
            <a:normAutofit fontScale="90000"/>
          </a:bodyPr>
          <a:lstStyle/>
          <a:p>
            <a:r>
              <a:rPr lang="en-US" b="1" i="0" dirty="0"/>
              <a:t>(</a:t>
            </a:r>
            <a:r>
              <a:rPr lang="en-US" b="1" i="0" dirty="0" err="1"/>
              <a:t>http.request</a:t>
            </a:r>
            <a:r>
              <a:rPr lang="en-US" b="1" i="0" dirty="0"/>
              <a:t> or </a:t>
            </a:r>
            <a:r>
              <a:rPr lang="en-US" b="1" i="0" dirty="0" err="1"/>
              <a:t>ssl.handshake.type</a:t>
            </a:r>
            <a:r>
              <a:rPr lang="en-US" b="1" i="0" dirty="0"/>
              <a:t> == 1) and !(</a:t>
            </a:r>
            <a:r>
              <a:rPr lang="en-US" b="1" i="0" dirty="0" err="1"/>
              <a:t>ssdp</a:t>
            </a:r>
            <a:r>
              <a:rPr lang="en-US" b="1" i="0" dirty="0"/>
              <a:t>) </a:t>
            </a:r>
            <a:endParaRPr lang="en-US" i="0" dirty="0"/>
          </a:p>
        </p:txBody>
      </p:sp>
      <p:pic>
        <p:nvPicPr>
          <p:cNvPr id="3" name="Picture 2">
            <a:extLst>
              <a:ext uri="{FF2B5EF4-FFF2-40B4-BE49-F238E27FC236}">
                <a16:creationId xmlns:a16="http://schemas.microsoft.com/office/drawing/2014/main" id="{06FDC966-E784-4577-9054-F537FDD351E6}"/>
              </a:ext>
            </a:extLst>
          </p:cNvPr>
          <p:cNvPicPr>
            <a:picLocks noChangeAspect="1"/>
          </p:cNvPicPr>
          <p:nvPr/>
        </p:nvPicPr>
        <p:blipFill>
          <a:blip r:embed="rId3"/>
          <a:stretch>
            <a:fillRect/>
          </a:stretch>
        </p:blipFill>
        <p:spPr>
          <a:xfrm>
            <a:off x="139557" y="3210518"/>
            <a:ext cx="12052444" cy="1076112"/>
          </a:xfrm>
          <a:prstGeom prst="rect">
            <a:avLst/>
          </a:prstGeom>
        </p:spPr>
      </p:pic>
    </p:spTree>
    <p:extLst>
      <p:ext uri="{BB962C8B-B14F-4D97-AF65-F5344CB8AC3E}">
        <p14:creationId xmlns:p14="http://schemas.microsoft.com/office/powerpoint/2010/main" val="2820656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1A7F381-8F39-4645-B789-890C55C75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9187"/>
            <a:ext cx="12192000" cy="6099626"/>
          </a:xfrm>
          <a:prstGeom prst="rect">
            <a:avLst/>
          </a:prstGeom>
        </p:spPr>
      </p:pic>
    </p:spTree>
    <p:extLst>
      <p:ext uri="{BB962C8B-B14F-4D97-AF65-F5344CB8AC3E}">
        <p14:creationId xmlns:p14="http://schemas.microsoft.com/office/powerpoint/2010/main" val="4220328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72">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SSL handshake">
            <a:extLst>
              <a:ext uri="{FF2B5EF4-FFF2-40B4-BE49-F238E27FC236}">
                <a16:creationId xmlns:a16="http://schemas.microsoft.com/office/drawing/2014/main" id="{F827BB7F-E68C-4404-A268-D951E3F25AB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30439" y="643467"/>
            <a:ext cx="9731122" cy="5571066"/>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7372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lated image">
            <a:extLst>
              <a:ext uri="{FF2B5EF4-FFF2-40B4-BE49-F238E27FC236}">
                <a16:creationId xmlns:a16="http://schemas.microsoft.com/office/drawing/2014/main" id="{6E91EB88-BF92-4C4B-A95D-06C35FA1B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2775" y="390525"/>
            <a:ext cx="5886450" cy="607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424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SL handshake">
            <a:extLst>
              <a:ext uri="{FF2B5EF4-FFF2-40B4-BE49-F238E27FC236}">
                <a16:creationId xmlns:a16="http://schemas.microsoft.com/office/drawing/2014/main" id="{72F63156-E92B-484F-A478-7F044F57C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863" y="0"/>
            <a:ext cx="6008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39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06E7B-3BEE-4B06-8BAF-C3602DF42357}"/>
              </a:ext>
            </a:extLst>
          </p:cNvPr>
          <p:cNvSpPr>
            <a:spLocks noGrp="1"/>
          </p:cNvSpPr>
          <p:nvPr>
            <p:ph type="title"/>
          </p:nvPr>
        </p:nvSpPr>
        <p:spPr>
          <a:xfrm>
            <a:off x="633743" y="609599"/>
            <a:ext cx="3413156" cy="5273675"/>
          </a:xfrm>
        </p:spPr>
        <p:txBody>
          <a:bodyPr>
            <a:normAutofit/>
          </a:bodyPr>
          <a:lstStyle/>
          <a:p>
            <a:r>
              <a:rPr lang="en-US" dirty="0"/>
              <a:t>Identifying information</a:t>
            </a:r>
          </a:p>
        </p:txBody>
      </p:sp>
      <p:pic>
        <p:nvPicPr>
          <p:cNvPr id="10" name="Picture 9">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640A73CE-DAEC-4E73-B587-CC0EC871D725}"/>
              </a:ext>
            </a:extLst>
          </p:cNvPr>
          <p:cNvGraphicFramePr>
            <a:graphicFrameLocks noGrp="1"/>
          </p:cNvGraphicFramePr>
          <p:nvPr>
            <p:ph idx="1"/>
            <p:extLst>
              <p:ext uri="{D42A27DB-BD31-4B8C-83A1-F6EECF244321}">
                <p14:modId xmlns:p14="http://schemas.microsoft.com/office/powerpoint/2010/main" val="3407766627"/>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05395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E3092-6639-4930-A3A8-6B460595B165}"/>
              </a:ext>
            </a:extLst>
          </p:cNvPr>
          <p:cNvSpPr>
            <a:spLocks noGrp="1"/>
          </p:cNvSpPr>
          <p:nvPr>
            <p:ph type="title"/>
          </p:nvPr>
        </p:nvSpPr>
        <p:spPr/>
        <p:txBody>
          <a:bodyPr/>
          <a:lstStyle/>
          <a:p>
            <a:r>
              <a:rPr lang="en-US" dirty="0"/>
              <a:t>DHCP</a:t>
            </a:r>
          </a:p>
        </p:txBody>
      </p:sp>
      <p:pic>
        <p:nvPicPr>
          <p:cNvPr id="4" name="Picture 3" descr="A screenshot of a cell phone&#10;&#10;Description automatically generated">
            <a:extLst>
              <a:ext uri="{FF2B5EF4-FFF2-40B4-BE49-F238E27FC236}">
                <a16:creationId xmlns:a16="http://schemas.microsoft.com/office/drawing/2014/main" id="{42B2C631-6E5E-47BA-89B5-DEF0D71944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9187"/>
            <a:ext cx="12192000" cy="6099626"/>
          </a:xfrm>
          <a:prstGeom prst="rect">
            <a:avLst/>
          </a:prstGeom>
        </p:spPr>
      </p:pic>
    </p:spTree>
    <p:extLst>
      <p:ext uri="{BB962C8B-B14F-4D97-AF65-F5344CB8AC3E}">
        <p14:creationId xmlns:p14="http://schemas.microsoft.com/office/powerpoint/2010/main" val="2325533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A032CE93-A203-4468-B250-74F03D4A0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9187"/>
            <a:ext cx="12192000" cy="6099626"/>
          </a:xfrm>
          <a:prstGeom prst="rect">
            <a:avLst/>
          </a:prstGeom>
        </p:spPr>
      </p:pic>
    </p:spTree>
    <p:extLst>
      <p:ext uri="{BB962C8B-B14F-4D97-AF65-F5344CB8AC3E}">
        <p14:creationId xmlns:p14="http://schemas.microsoft.com/office/powerpoint/2010/main" val="1543396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853A86-CC39-4F41-9350-904D54B93049}"/>
              </a:ext>
            </a:extLst>
          </p:cNvPr>
          <p:cNvPicPr>
            <a:picLocks noChangeAspect="1"/>
          </p:cNvPicPr>
          <p:nvPr/>
        </p:nvPicPr>
        <p:blipFill>
          <a:blip r:embed="rId3"/>
          <a:stretch>
            <a:fillRect/>
          </a:stretch>
        </p:blipFill>
        <p:spPr>
          <a:xfrm>
            <a:off x="0" y="9660"/>
            <a:ext cx="12192000" cy="6838679"/>
          </a:xfrm>
          <a:prstGeom prst="rect">
            <a:avLst/>
          </a:prstGeom>
        </p:spPr>
      </p:pic>
    </p:spTree>
    <p:extLst>
      <p:ext uri="{BB962C8B-B14F-4D97-AF65-F5344CB8AC3E}">
        <p14:creationId xmlns:p14="http://schemas.microsoft.com/office/powerpoint/2010/main" val="1052854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social media post&#10;&#10;Description automatically generated">
            <a:extLst>
              <a:ext uri="{FF2B5EF4-FFF2-40B4-BE49-F238E27FC236}">
                <a16:creationId xmlns:a16="http://schemas.microsoft.com/office/drawing/2014/main" id="{10BABCB8-5F30-48AC-A439-C77450FBC9F8}"/>
              </a:ext>
            </a:extLst>
          </p:cNvPr>
          <p:cNvPicPr>
            <a:picLocks noChangeAspect="1"/>
          </p:cNvPicPr>
          <p:nvPr/>
        </p:nvPicPr>
        <p:blipFill>
          <a:blip r:embed="rId4"/>
          <a:stretch>
            <a:fillRect/>
          </a:stretch>
        </p:blipFill>
        <p:spPr>
          <a:xfrm>
            <a:off x="643467" y="1125304"/>
            <a:ext cx="10905066" cy="4607392"/>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518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06E7B-3BEE-4B06-8BAF-C3602DF42357}"/>
              </a:ext>
            </a:extLst>
          </p:cNvPr>
          <p:cNvSpPr>
            <a:spLocks noGrp="1"/>
          </p:cNvSpPr>
          <p:nvPr>
            <p:ph type="title"/>
          </p:nvPr>
        </p:nvSpPr>
        <p:spPr>
          <a:xfrm>
            <a:off x="633743" y="609599"/>
            <a:ext cx="3413156" cy="5273675"/>
          </a:xfrm>
        </p:spPr>
        <p:txBody>
          <a:bodyPr>
            <a:normAutofit/>
          </a:bodyPr>
          <a:lstStyle/>
          <a:p>
            <a:r>
              <a:rPr lang="en-US" dirty="0"/>
              <a:t>Identifying information</a:t>
            </a:r>
          </a:p>
        </p:txBody>
      </p:sp>
      <p:pic>
        <p:nvPicPr>
          <p:cNvPr id="10" name="Picture 9">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640A73CE-DAEC-4E73-B587-CC0EC871D725}"/>
              </a:ext>
            </a:extLst>
          </p:cNvPr>
          <p:cNvGraphicFramePr>
            <a:graphicFrameLocks noGrp="1"/>
          </p:cNvGraphicFramePr>
          <p:nvPr>
            <p:ph idx="1"/>
            <p:extLst>
              <p:ext uri="{D42A27DB-BD31-4B8C-83A1-F6EECF244321}">
                <p14:modId xmlns:p14="http://schemas.microsoft.com/office/powerpoint/2010/main" val="3788004335"/>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73569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54B7897E-3DBF-425B-8DD9-88A48E09A004}"/>
              </a:ext>
            </a:extLst>
          </p:cNvPr>
          <p:cNvPicPr>
            <a:picLocks noChangeAspect="1"/>
          </p:cNvPicPr>
          <p:nvPr/>
        </p:nvPicPr>
        <p:blipFill rotWithShape="1">
          <a:blip r:embed="rId4"/>
          <a:srcRect l="30341" r="27574"/>
          <a:stretch/>
        </p:blipFill>
        <p:spPr>
          <a:xfrm>
            <a:off x="643467" y="643467"/>
            <a:ext cx="10905066" cy="5571066"/>
          </a:xfrm>
          <a:prstGeom prst="rect">
            <a:avLst/>
          </a:prstGeom>
        </p:spPr>
      </p:pic>
    </p:spTree>
    <p:extLst>
      <p:ext uri="{BB962C8B-B14F-4D97-AF65-F5344CB8AC3E}">
        <p14:creationId xmlns:p14="http://schemas.microsoft.com/office/powerpoint/2010/main" val="1119738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EE48FD90-EBB9-422A-AECD-C02DCA060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9187"/>
            <a:ext cx="12192000" cy="6099626"/>
          </a:xfrm>
          <a:prstGeom prst="rect">
            <a:avLst/>
          </a:prstGeom>
        </p:spPr>
      </p:pic>
    </p:spTree>
    <p:extLst>
      <p:ext uri="{BB962C8B-B14F-4D97-AF65-F5344CB8AC3E}">
        <p14:creationId xmlns:p14="http://schemas.microsoft.com/office/powerpoint/2010/main" val="2355031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33F0EBE-BD2C-4C7C-AA1E-A4FB352CFA8F}"/>
              </a:ext>
            </a:extLst>
          </p:cNvPr>
          <p:cNvPicPr>
            <a:picLocks noChangeAspect="1"/>
          </p:cNvPicPr>
          <p:nvPr/>
        </p:nvPicPr>
        <p:blipFill>
          <a:blip r:embed="rId4"/>
          <a:stretch>
            <a:fillRect/>
          </a:stretch>
        </p:blipFill>
        <p:spPr>
          <a:xfrm>
            <a:off x="815368" y="643467"/>
            <a:ext cx="10561264" cy="5571066"/>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8732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06E7B-3BEE-4B06-8BAF-C3602DF42357}"/>
              </a:ext>
            </a:extLst>
          </p:cNvPr>
          <p:cNvSpPr>
            <a:spLocks noGrp="1"/>
          </p:cNvSpPr>
          <p:nvPr>
            <p:ph type="title"/>
          </p:nvPr>
        </p:nvSpPr>
        <p:spPr>
          <a:xfrm>
            <a:off x="633743" y="609599"/>
            <a:ext cx="3413156" cy="5273675"/>
          </a:xfrm>
        </p:spPr>
        <p:txBody>
          <a:bodyPr>
            <a:normAutofit/>
          </a:bodyPr>
          <a:lstStyle/>
          <a:p>
            <a:r>
              <a:rPr lang="en-US" dirty="0"/>
              <a:t>Identifying information</a:t>
            </a:r>
          </a:p>
        </p:txBody>
      </p:sp>
      <p:pic>
        <p:nvPicPr>
          <p:cNvPr id="10" name="Picture 9">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640A73CE-DAEC-4E73-B587-CC0EC871D725}"/>
              </a:ext>
            </a:extLst>
          </p:cNvPr>
          <p:cNvGraphicFramePr>
            <a:graphicFrameLocks noGrp="1"/>
          </p:cNvGraphicFramePr>
          <p:nvPr>
            <p:ph idx="1"/>
            <p:extLst>
              <p:ext uri="{D42A27DB-BD31-4B8C-83A1-F6EECF244321}">
                <p14:modId xmlns:p14="http://schemas.microsoft.com/office/powerpoint/2010/main" val="3321881035"/>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83715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F300E3-E5CE-4380-9506-1413AE0DAC13}"/>
              </a:ext>
            </a:extLst>
          </p:cNvPr>
          <p:cNvSpPr>
            <a:spLocks noGrp="1"/>
          </p:cNvSpPr>
          <p:nvPr>
            <p:ph type="title"/>
          </p:nvPr>
        </p:nvSpPr>
        <p:spPr>
          <a:xfrm>
            <a:off x="5369441" y="1233378"/>
            <a:ext cx="5441285" cy="2364964"/>
          </a:xfrm>
        </p:spPr>
        <p:txBody>
          <a:bodyPr vert="horz" lIns="91440" tIns="45720" rIns="91440" bIns="45720" rtlCol="0" anchor="b">
            <a:normAutofit/>
          </a:bodyPr>
          <a:lstStyle/>
          <a:p>
            <a:r>
              <a:rPr lang="en-US" sz="5400"/>
              <a:t>Kerberos</a:t>
            </a:r>
          </a:p>
        </p:txBody>
      </p:sp>
      <p:pic>
        <p:nvPicPr>
          <p:cNvPr id="75" name="Picture 74">
            <a:extLst>
              <a:ext uri="{FF2B5EF4-FFF2-40B4-BE49-F238E27FC236}">
                <a16:creationId xmlns:a16="http://schemas.microsoft.com/office/drawing/2014/main" id="{921F6D7D-004A-4CAE-B291-06EF058C4A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4102" name="Picture 6" descr="Image result for kerberos logo full size">
            <a:extLst>
              <a:ext uri="{FF2B5EF4-FFF2-40B4-BE49-F238E27FC236}">
                <a16:creationId xmlns:a16="http://schemas.microsoft.com/office/drawing/2014/main" id="{05791EBE-D3FD-4197-9568-B87EA738FE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72" r="18091" b="2"/>
          <a:stretch/>
        </p:blipFill>
        <p:spPr bwMode="auto">
          <a:xfrm>
            <a:off x="643339" y="643464"/>
            <a:ext cx="3551912" cy="512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027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122" name="Picture 2" descr="Image result for kerberos harry potter">
            <a:extLst>
              <a:ext uri="{FF2B5EF4-FFF2-40B4-BE49-F238E27FC236}">
                <a16:creationId xmlns:a16="http://schemas.microsoft.com/office/drawing/2014/main" id="{5D8FFFD8-90D4-4DEB-97F6-114A0544F3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029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88E47D-DB51-42F6-A950-B48E0A656A10}"/>
              </a:ext>
            </a:extLst>
          </p:cNvPr>
          <p:cNvPicPr>
            <a:picLocks noChangeAspect="1"/>
          </p:cNvPicPr>
          <p:nvPr/>
        </p:nvPicPr>
        <p:blipFill rotWithShape="1">
          <a:blip r:embed="rId4"/>
          <a:srcRect t="23009" b="7760"/>
          <a:stretch/>
        </p:blipFill>
        <p:spPr>
          <a:xfrm>
            <a:off x="20" y="10"/>
            <a:ext cx="12191980" cy="6857990"/>
          </a:xfrm>
          <a:prstGeom prst="rect">
            <a:avLst/>
          </a:prstGeom>
        </p:spPr>
      </p:pic>
    </p:spTree>
    <p:extLst>
      <p:ext uri="{BB962C8B-B14F-4D97-AF65-F5344CB8AC3E}">
        <p14:creationId xmlns:p14="http://schemas.microsoft.com/office/powerpoint/2010/main" val="463906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235130-A124-4BA3-BB20-38C2E003BE02}"/>
              </a:ext>
            </a:extLst>
          </p:cNvPr>
          <p:cNvPicPr>
            <a:picLocks noChangeAspect="1"/>
          </p:cNvPicPr>
          <p:nvPr/>
        </p:nvPicPr>
        <p:blipFill>
          <a:blip r:embed="rId3"/>
          <a:stretch>
            <a:fillRect/>
          </a:stretch>
        </p:blipFill>
        <p:spPr>
          <a:xfrm>
            <a:off x="361453" y="651269"/>
            <a:ext cx="11469094" cy="5555461"/>
          </a:xfrm>
          <a:prstGeom prst="rect">
            <a:avLst/>
          </a:prstGeom>
        </p:spPr>
      </p:pic>
    </p:spTree>
    <p:extLst>
      <p:ext uri="{BB962C8B-B14F-4D97-AF65-F5344CB8AC3E}">
        <p14:creationId xmlns:p14="http://schemas.microsoft.com/office/powerpoint/2010/main" val="789908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115633-DA52-4761-A3EC-62CB1DFEFA59}"/>
              </a:ext>
            </a:extLst>
          </p:cNvPr>
          <p:cNvSpPr txBox="1"/>
          <p:nvPr/>
        </p:nvSpPr>
        <p:spPr>
          <a:xfrm>
            <a:off x="5146160" y="609599"/>
            <a:ext cx="5978072" cy="1505804"/>
          </a:xfrm>
          <a:prstGeom prst="rect">
            <a:avLst/>
          </a:prstGeom>
        </p:spPr>
        <p:txBody>
          <a:bodyPr vert="horz" lIns="91440" tIns="45720" rIns="91440" bIns="45720" rtlCol="0" anchor="ctr">
            <a:normAutofit/>
          </a:bodyPr>
          <a:lstStyle/>
          <a:p>
            <a:pPr algn="ctr" defTabSz="457200">
              <a:spcBef>
                <a:spcPct val="0"/>
              </a:spcBef>
              <a:spcAft>
                <a:spcPts val="600"/>
              </a:spcAft>
            </a:pPr>
            <a:r>
              <a:rPr lang="en-US"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History</a:t>
            </a:r>
          </a:p>
          <a:p>
            <a:pPr algn="ctr" defTabSz="457200">
              <a:spcBef>
                <a:spcPct val="0"/>
              </a:spcBef>
              <a:spcAft>
                <a:spcPts val="600"/>
              </a:spcAft>
            </a:pPr>
            <a:endParaRPr lang="en-US"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pic>
        <p:nvPicPr>
          <p:cNvPr id="3" name="Picture 2">
            <a:extLst>
              <a:ext uri="{FF2B5EF4-FFF2-40B4-BE49-F238E27FC236}">
                <a16:creationId xmlns:a16="http://schemas.microsoft.com/office/drawing/2014/main" id="{0D77D3B0-19BB-4D16-B407-D18E466F8C1F}"/>
              </a:ext>
            </a:extLst>
          </p:cNvPr>
          <p:cNvPicPr>
            <a:picLocks noChangeAspect="1"/>
          </p:cNvPicPr>
          <p:nvPr/>
        </p:nvPicPr>
        <p:blipFill rotWithShape="1">
          <a:blip r:embed="rId3">
            <a:extLst>
              <a:ext uri="{28A0092B-C50C-407E-A947-70E740481C1C}">
                <a14:useLocalDpi xmlns:a14="http://schemas.microsoft.com/office/drawing/2010/main" val="0"/>
              </a:ext>
            </a:extLst>
          </a:blip>
          <a:srcRect l="8028" r="13373" b="-2"/>
          <a:stretch/>
        </p:blipFill>
        <p:spPr>
          <a:xfrm>
            <a:off x="-10649" y="1"/>
            <a:ext cx="4571649" cy="6858000"/>
          </a:xfrm>
          <a:prstGeom prst="rect">
            <a:avLst/>
          </a:prstGeom>
          <a:scene3d>
            <a:camera prst="orthographicFront"/>
            <a:lightRig rig="contrasting" dir="t">
              <a:rot lat="0" lon="0" rev="4200000"/>
            </a:lightRig>
          </a:scene3d>
          <a:sp3d prstMaterial="plastic">
            <a:bevelT w="381000" h="114300" prst="relaxedInset"/>
            <a:contourClr>
              <a:srgbClr val="969696"/>
            </a:contourClr>
          </a:sp3d>
        </p:spPr>
      </p:pic>
      <p:pic>
        <p:nvPicPr>
          <p:cNvPr id="28" name="Picture 27">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
        <p:nvSpPr>
          <p:cNvPr id="7" name="TextBox 6">
            <a:extLst>
              <a:ext uri="{FF2B5EF4-FFF2-40B4-BE49-F238E27FC236}">
                <a16:creationId xmlns:a16="http://schemas.microsoft.com/office/drawing/2014/main" id="{C6E9FF00-713D-49AA-8C12-9F4CD3CCE302}"/>
              </a:ext>
            </a:extLst>
          </p:cNvPr>
          <p:cNvSpPr txBox="1"/>
          <p:nvPr/>
        </p:nvSpPr>
        <p:spPr>
          <a:xfrm>
            <a:off x="5146160" y="2286000"/>
            <a:ext cx="5978072" cy="3477088"/>
          </a:xfrm>
          <a:prstGeom prst="rect">
            <a:avLst/>
          </a:prstGeom>
        </p:spPr>
        <p:txBody>
          <a:bodyPr vert="horz" lIns="91440" tIns="45720" rIns="91440" bIns="45720" rtlCol="0" anchor="ctr">
            <a:normAutofit/>
          </a:bodyPr>
          <a:lstStyle/>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Wireshark has a very rich history.  Gerald Combs, a computer science graduate of the university of Missouri at Kansas City,  originally developed it out of necessity.  The first version of Comb’s application called Ethereal, was released in 1998 under the GNU GPL (GNU Public License). </a:t>
            </a:r>
            <a:b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Eight years after releasing Ethereal, Combs left his job to pursue other career opportunities.  Unfortunately, his employer at that time had full rights to the Ethereal trademarks,  and Combs was unable to reach an agreement that would allow him to control the Ethereal brand.  Instead, Combs and the rest of the Development team rebranded the project as Wireshark in mid 2006. </a:t>
            </a:r>
          </a:p>
        </p:txBody>
      </p:sp>
    </p:spTree>
    <p:extLst>
      <p:ext uri="{BB962C8B-B14F-4D97-AF65-F5344CB8AC3E}">
        <p14:creationId xmlns:p14="http://schemas.microsoft.com/office/powerpoint/2010/main" val="2540418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EC55C2E4-36AC-4580-BDF8-EA0A3F106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9187"/>
            <a:ext cx="12192000" cy="6099626"/>
          </a:xfrm>
          <a:prstGeom prst="rect">
            <a:avLst/>
          </a:prstGeom>
        </p:spPr>
      </p:pic>
    </p:spTree>
    <p:extLst>
      <p:ext uri="{BB962C8B-B14F-4D97-AF65-F5344CB8AC3E}">
        <p14:creationId xmlns:p14="http://schemas.microsoft.com/office/powerpoint/2010/main" val="2255207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2D0164-C04E-4458-A4E1-7D45266C706C}"/>
              </a:ext>
            </a:extLst>
          </p:cNvPr>
          <p:cNvPicPr>
            <a:picLocks noChangeAspect="1"/>
          </p:cNvPicPr>
          <p:nvPr/>
        </p:nvPicPr>
        <p:blipFill>
          <a:blip r:embed="rId3"/>
          <a:stretch>
            <a:fillRect/>
          </a:stretch>
        </p:blipFill>
        <p:spPr>
          <a:xfrm>
            <a:off x="0" y="20645"/>
            <a:ext cx="12192000" cy="6816710"/>
          </a:xfrm>
          <a:prstGeom prst="rect">
            <a:avLst/>
          </a:prstGeom>
        </p:spPr>
      </p:pic>
    </p:spTree>
    <p:extLst>
      <p:ext uri="{BB962C8B-B14F-4D97-AF65-F5344CB8AC3E}">
        <p14:creationId xmlns:p14="http://schemas.microsoft.com/office/powerpoint/2010/main" val="3140810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5CD8D-82E8-41F7-B9B8-B4D416C6D36D}"/>
              </a:ext>
            </a:extLst>
          </p:cNvPr>
          <p:cNvSpPr>
            <a:spLocks noGrp="1"/>
          </p:cNvSpPr>
          <p:nvPr>
            <p:ph type="title"/>
          </p:nvPr>
        </p:nvSpPr>
        <p:spPr/>
        <p:txBody>
          <a:bodyPr/>
          <a:lstStyle/>
          <a:p>
            <a:r>
              <a:rPr lang="en-US" dirty="0"/>
              <a:t>Non-Malicious Activity</a:t>
            </a:r>
          </a:p>
        </p:txBody>
      </p:sp>
      <p:sp>
        <p:nvSpPr>
          <p:cNvPr id="3" name="Content Placeholder 2">
            <a:extLst>
              <a:ext uri="{FF2B5EF4-FFF2-40B4-BE49-F238E27FC236}">
                <a16:creationId xmlns:a16="http://schemas.microsoft.com/office/drawing/2014/main" id="{8C2116C4-9930-4AA8-B979-3406A374B095}"/>
              </a:ext>
            </a:extLst>
          </p:cNvPr>
          <p:cNvSpPr>
            <a:spLocks noGrp="1"/>
          </p:cNvSpPr>
          <p:nvPr>
            <p:ph idx="1"/>
          </p:nvPr>
        </p:nvSpPr>
        <p:spPr/>
        <p:txBody>
          <a:bodyPr/>
          <a:lstStyle/>
          <a:p>
            <a:r>
              <a:rPr lang="en-US" dirty="0">
                <a:solidFill>
                  <a:srgbClr val="FFFF00"/>
                </a:solidFill>
              </a:rPr>
              <a:t>Filtering for non-web traffic</a:t>
            </a:r>
          </a:p>
          <a:p>
            <a:r>
              <a:rPr lang="en-US" dirty="0"/>
              <a:t>Email Traffic</a:t>
            </a:r>
          </a:p>
          <a:p>
            <a:r>
              <a:rPr lang="en-US" dirty="0"/>
              <a:t>FTP Traffic</a:t>
            </a:r>
          </a:p>
          <a:p>
            <a:r>
              <a:rPr lang="en-US" dirty="0"/>
              <a:t>IRC Traffic</a:t>
            </a:r>
          </a:p>
          <a:p>
            <a:r>
              <a:rPr lang="en-US" dirty="0"/>
              <a:t>File Transfers over SMB</a:t>
            </a:r>
          </a:p>
          <a:p>
            <a:r>
              <a:rPr lang="en-US" dirty="0"/>
              <a:t>Traffic caused by Google Chrome</a:t>
            </a:r>
          </a:p>
          <a:p>
            <a:pPr marL="36900" indent="0">
              <a:buNone/>
            </a:pPr>
            <a:endParaRPr lang="en-US" dirty="0"/>
          </a:p>
        </p:txBody>
      </p:sp>
    </p:spTree>
    <p:extLst>
      <p:ext uri="{BB962C8B-B14F-4D97-AF65-F5344CB8AC3E}">
        <p14:creationId xmlns:p14="http://schemas.microsoft.com/office/powerpoint/2010/main" val="3679166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30B2A539-DCA3-4151-9D70-53C4E39C1063}"/>
              </a:ext>
            </a:extLst>
          </p:cNvPr>
          <p:cNvPicPr>
            <a:picLocks noChangeAspect="1"/>
          </p:cNvPicPr>
          <p:nvPr/>
        </p:nvPicPr>
        <p:blipFill rotWithShape="1">
          <a:blip r:embed="rId4"/>
          <a:srcRect/>
          <a:stretch/>
        </p:blipFill>
        <p:spPr>
          <a:xfrm>
            <a:off x="20" y="10"/>
            <a:ext cx="12191980" cy="6857990"/>
          </a:xfrm>
          <a:prstGeom prst="rect">
            <a:avLst/>
          </a:prstGeom>
        </p:spPr>
      </p:pic>
    </p:spTree>
    <p:extLst>
      <p:ext uri="{BB962C8B-B14F-4D97-AF65-F5344CB8AC3E}">
        <p14:creationId xmlns:p14="http://schemas.microsoft.com/office/powerpoint/2010/main" val="742152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55E713B-28DE-4376-B598-8B3C4A068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9187"/>
            <a:ext cx="12192000" cy="6099626"/>
          </a:xfrm>
          <a:prstGeom prst="rect">
            <a:avLst/>
          </a:prstGeom>
        </p:spPr>
      </p:pic>
    </p:spTree>
    <p:extLst>
      <p:ext uri="{BB962C8B-B14F-4D97-AF65-F5344CB8AC3E}">
        <p14:creationId xmlns:p14="http://schemas.microsoft.com/office/powerpoint/2010/main" val="2913145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5CD8D-82E8-41F7-B9B8-B4D416C6D36D}"/>
              </a:ext>
            </a:extLst>
          </p:cNvPr>
          <p:cNvSpPr>
            <a:spLocks noGrp="1"/>
          </p:cNvSpPr>
          <p:nvPr>
            <p:ph type="title"/>
          </p:nvPr>
        </p:nvSpPr>
        <p:spPr/>
        <p:txBody>
          <a:bodyPr/>
          <a:lstStyle/>
          <a:p>
            <a:r>
              <a:rPr lang="en-US" dirty="0"/>
              <a:t>Non-Malicious Activity</a:t>
            </a:r>
          </a:p>
        </p:txBody>
      </p:sp>
      <p:sp>
        <p:nvSpPr>
          <p:cNvPr id="3" name="Content Placeholder 2">
            <a:extLst>
              <a:ext uri="{FF2B5EF4-FFF2-40B4-BE49-F238E27FC236}">
                <a16:creationId xmlns:a16="http://schemas.microsoft.com/office/drawing/2014/main" id="{8C2116C4-9930-4AA8-B979-3406A374B095}"/>
              </a:ext>
            </a:extLst>
          </p:cNvPr>
          <p:cNvSpPr>
            <a:spLocks noGrp="1"/>
          </p:cNvSpPr>
          <p:nvPr>
            <p:ph idx="1"/>
          </p:nvPr>
        </p:nvSpPr>
        <p:spPr/>
        <p:txBody>
          <a:bodyPr/>
          <a:lstStyle/>
          <a:p>
            <a:r>
              <a:rPr lang="en-US" dirty="0">
                <a:solidFill>
                  <a:schemeClr val="tx1"/>
                </a:solidFill>
              </a:rPr>
              <a:t>Filtering for non-web traffic</a:t>
            </a:r>
          </a:p>
          <a:p>
            <a:r>
              <a:rPr lang="en-US" dirty="0">
                <a:solidFill>
                  <a:srgbClr val="FFFF00"/>
                </a:solidFill>
              </a:rPr>
              <a:t>Email Traffic</a:t>
            </a:r>
          </a:p>
          <a:p>
            <a:r>
              <a:rPr lang="en-US" dirty="0"/>
              <a:t>FTP Traffic</a:t>
            </a:r>
          </a:p>
          <a:p>
            <a:r>
              <a:rPr lang="en-US" dirty="0"/>
              <a:t>IRC Traffic</a:t>
            </a:r>
          </a:p>
          <a:p>
            <a:r>
              <a:rPr lang="en-US" dirty="0"/>
              <a:t>File Transfers over SMB</a:t>
            </a:r>
          </a:p>
          <a:p>
            <a:r>
              <a:rPr lang="en-US" dirty="0"/>
              <a:t>Traffic caused by Google Chrome</a:t>
            </a:r>
          </a:p>
          <a:p>
            <a:pPr marL="36900" indent="0">
              <a:buNone/>
            </a:pPr>
            <a:endParaRPr lang="en-US" dirty="0"/>
          </a:p>
        </p:txBody>
      </p:sp>
    </p:spTree>
    <p:extLst>
      <p:ext uri="{BB962C8B-B14F-4D97-AF65-F5344CB8AC3E}">
        <p14:creationId xmlns:p14="http://schemas.microsoft.com/office/powerpoint/2010/main" val="2878584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18850CF7-6B1D-498B-AFA5-E0C50560D2CD}"/>
              </a:ext>
            </a:extLst>
          </p:cNvPr>
          <p:cNvPicPr>
            <a:picLocks noChangeAspect="1"/>
          </p:cNvPicPr>
          <p:nvPr/>
        </p:nvPicPr>
        <p:blipFill>
          <a:blip r:embed="rId4"/>
          <a:stretch>
            <a:fillRect/>
          </a:stretch>
        </p:blipFill>
        <p:spPr>
          <a:xfrm>
            <a:off x="2044317" y="643467"/>
            <a:ext cx="8103366" cy="5571066"/>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7111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5CD8D-82E8-41F7-B9B8-B4D416C6D36D}"/>
              </a:ext>
            </a:extLst>
          </p:cNvPr>
          <p:cNvSpPr>
            <a:spLocks noGrp="1"/>
          </p:cNvSpPr>
          <p:nvPr>
            <p:ph type="title"/>
          </p:nvPr>
        </p:nvSpPr>
        <p:spPr/>
        <p:txBody>
          <a:bodyPr/>
          <a:lstStyle/>
          <a:p>
            <a:r>
              <a:rPr lang="en-US" dirty="0"/>
              <a:t>Non-Malicious Activity</a:t>
            </a:r>
          </a:p>
        </p:txBody>
      </p:sp>
      <p:sp>
        <p:nvSpPr>
          <p:cNvPr id="3" name="Content Placeholder 2">
            <a:extLst>
              <a:ext uri="{FF2B5EF4-FFF2-40B4-BE49-F238E27FC236}">
                <a16:creationId xmlns:a16="http://schemas.microsoft.com/office/drawing/2014/main" id="{8C2116C4-9930-4AA8-B979-3406A374B095}"/>
              </a:ext>
            </a:extLst>
          </p:cNvPr>
          <p:cNvSpPr>
            <a:spLocks noGrp="1"/>
          </p:cNvSpPr>
          <p:nvPr>
            <p:ph idx="1"/>
          </p:nvPr>
        </p:nvSpPr>
        <p:spPr/>
        <p:txBody>
          <a:bodyPr/>
          <a:lstStyle/>
          <a:p>
            <a:r>
              <a:rPr lang="en-US" dirty="0">
                <a:solidFill>
                  <a:schemeClr val="tx1"/>
                </a:solidFill>
              </a:rPr>
              <a:t>Filtering for non-web traffic</a:t>
            </a:r>
          </a:p>
          <a:p>
            <a:r>
              <a:rPr lang="en-US" dirty="0">
                <a:solidFill>
                  <a:schemeClr val="tx1"/>
                </a:solidFill>
              </a:rPr>
              <a:t>Email Traffic</a:t>
            </a:r>
          </a:p>
          <a:p>
            <a:r>
              <a:rPr lang="en-US" dirty="0">
                <a:solidFill>
                  <a:srgbClr val="FFFF00"/>
                </a:solidFill>
              </a:rPr>
              <a:t>FTP Traffic</a:t>
            </a:r>
          </a:p>
          <a:p>
            <a:r>
              <a:rPr lang="en-US" dirty="0"/>
              <a:t>IRC Traffic</a:t>
            </a:r>
          </a:p>
          <a:p>
            <a:r>
              <a:rPr lang="en-US" dirty="0"/>
              <a:t>File Transfers over SMB</a:t>
            </a:r>
          </a:p>
          <a:p>
            <a:r>
              <a:rPr lang="en-US" dirty="0"/>
              <a:t>Traffic caused by Google Chrome</a:t>
            </a:r>
          </a:p>
          <a:p>
            <a:pPr marL="36900" indent="0">
              <a:buNone/>
            </a:pPr>
            <a:endParaRPr lang="en-US" dirty="0"/>
          </a:p>
        </p:txBody>
      </p:sp>
    </p:spTree>
    <p:extLst>
      <p:ext uri="{BB962C8B-B14F-4D97-AF65-F5344CB8AC3E}">
        <p14:creationId xmlns:p14="http://schemas.microsoft.com/office/powerpoint/2010/main" val="2875791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0BAB93-6879-4624-9403-0E5705336F97}"/>
              </a:ext>
            </a:extLst>
          </p:cNvPr>
          <p:cNvPicPr>
            <a:picLocks noChangeAspect="1"/>
          </p:cNvPicPr>
          <p:nvPr/>
        </p:nvPicPr>
        <p:blipFill>
          <a:blip r:embed="rId3"/>
          <a:stretch>
            <a:fillRect/>
          </a:stretch>
        </p:blipFill>
        <p:spPr>
          <a:xfrm>
            <a:off x="391935" y="872268"/>
            <a:ext cx="11408129" cy="5113463"/>
          </a:xfrm>
          <a:prstGeom prst="rect">
            <a:avLst/>
          </a:prstGeom>
        </p:spPr>
      </p:pic>
    </p:spTree>
    <p:extLst>
      <p:ext uri="{BB962C8B-B14F-4D97-AF65-F5344CB8AC3E}">
        <p14:creationId xmlns:p14="http://schemas.microsoft.com/office/powerpoint/2010/main" val="2540202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3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 shot of a computer&#10;&#10;Description automatically generated">
            <a:extLst>
              <a:ext uri="{FF2B5EF4-FFF2-40B4-BE49-F238E27FC236}">
                <a16:creationId xmlns:a16="http://schemas.microsoft.com/office/drawing/2014/main" id="{535AF9EC-64B5-4FF7-85E3-797DE1918743}"/>
              </a:ext>
            </a:extLst>
          </p:cNvPr>
          <p:cNvPicPr>
            <a:picLocks noChangeAspect="1"/>
          </p:cNvPicPr>
          <p:nvPr/>
        </p:nvPicPr>
        <p:blipFill>
          <a:blip r:embed="rId4"/>
          <a:stretch>
            <a:fillRect/>
          </a:stretch>
        </p:blipFill>
        <p:spPr>
          <a:xfrm>
            <a:off x="643467" y="1506982"/>
            <a:ext cx="10905066" cy="3844035"/>
          </a:xfrm>
          <a:prstGeom prst="rect">
            <a:avLst/>
          </a:prstGeom>
        </p:spPr>
      </p:pic>
    </p:spTree>
    <p:extLst>
      <p:ext uri="{BB962C8B-B14F-4D97-AF65-F5344CB8AC3E}">
        <p14:creationId xmlns:p14="http://schemas.microsoft.com/office/powerpoint/2010/main" val="592164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8962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drawing&#10;&#10;Description automatically generated">
            <a:extLst>
              <a:ext uri="{FF2B5EF4-FFF2-40B4-BE49-F238E27FC236}">
                <a16:creationId xmlns:a16="http://schemas.microsoft.com/office/drawing/2014/main" id="{97A212AF-98D7-4E6D-886C-0A7628CF5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49" y="962037"/>
            <a:ext cx="3854945" cy="1838512"/>
          </a:xfrm>
          <a:prstGeom prst="rect">
            <a:avLst/>
          </a:prstGeom>
        </p:spPr>
      </p:pic>
      <p:sp>
        <p:nvSpPr>
          <p:cNvPr id="17" name="Rectangle 16">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8962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rawing&#10;&#10;Description automatically generated">
            <a:extLst>
              <a:ext uri="{FF2B5EF4-FFF2-40B4-BE49-F238E27FC236}">
                <a16:creationId xmlns:a16="http://schemas.microsoft.com/office/drawing/2014/main" id="{F1CE8EE1-DA39-4270-A164-8E8F71F7FA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49" y="4280482"/>
            <a:ext cx="3854945" cy="1407054"/>
          </a:xfrm>
          <a:prstGeom prst="rect">
            <a:avLst/>
          </a:prstGeom>
        </p:spPr>
      </p:pic>
      <p:sp>
        <p:nvSpPr>
          <p:cNvPr id="19" name="Rectangle 18">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65A2A470-8B43-4415-9E93-76011BDBB3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4273" y="650497"/>
            <a:ext cx="5571066" cy="5571066"/>
          </a:xfrm>
          <a:prstGeom prst="rect">
            <a:avLst/>
          </a:prstGeom>
        </p:spPr>
      </p:pic>
      <p:sp>
        <p:nvSpPr>
          <p:cNvPr id="8" name="TextBox 7">
            <a:extLst>
              <a:ext uri="{FF2B5EF4-FFF2-40B4-BE49-F238E27FC236}">
                <a16:creationId xmlns:a16="http://schemas.microsoft.com/office/drawing/2014/main" id="{B57804C2-35C7-49D8-9D88-08E9A85BAA1D}"/>
              </a:ext>
            </a:extLst>
          </p:cNvPr>
          <p:cNvSpPr txBox="1"/>
          <p:nvPr/>
        </p:nvSpPr>
        <p:spPr>
          <a:xfrm>
            <a:off x="1441938" y="833192"/>
            <a:ext cx="4296669" cy="723275"/>
          </a:xfrm>
          <a:prstGeom prst="rect">
            <a:avLst/>
          </a:prstGeom>
          <a:noFill/>
        </p:spPr>
        <p:txBody>
          <a:bodyPr wrap="square" rtlCol="0">
            <a:spAutoFit/>
          </a:bodyPr>
          <a:lstStyle/>
          <a:p>
            <a:pPr>
              <a:spcAft>
                <a:spcPts val="600"/>
              </a:spcAft>
            </a:pPr>
            <a:endParaRPr lang="en-US"/>
          </a:p>
          <a:p>
            <a:pPr>
              <a:spcAft>
                <a:spcPts val="600"/>
              </a:spcAft>
            </a:pPr>
            <a:endParaRPr lang="en-US"/>
          </a:p>
        </p:txBody>
      </p:sp>
    </p:spTree>
    <p:extLst>
      <p:ext uri="{BB962C8B-B14F-4D97-AF65-F5344CB8AC3E}">
        <p14:creationId xmlns:p14="http://schemas.microsoft.com/office/powerpoint/2010/main" val="2908498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CCEB25-E2E3-481F-A03A-19767D3E7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1BD127DC-0C64-40E1-ACAE-EA9584B89A1F}"/>
              </a:ext>
            </a:extLst>
          </p:cNvPr>
          <p:cNvSpPr>
            <a:spLocks noGrp="1"/>
          </p:cNvSpPr>
          <p:nvPr>
            <p:ph sz="half" idx="2"/>
          </p:nvPr>
        </p:nvSpPr>
        <p:spPr>
          <a:xfrm>
            <a:off x="174171" y="653143"/>
            <a:ext cx="4378779" cy="5588000"/>
          </a:xfrm>
        </p:spPr>
        <p:txBody>
          <a:bodyPr vert="horz" lIns="91440" tIns="45720" rIns="91440" bIns="45720" rtlCol="0" anchor="t">
            <a:normAutofit lnSpcReduction="10000"/>
          </a:bodyPr>
          <a:lstStyle/>
          <a:p>
            <a:r>
              <a:rPr lang="en-US" dirty="0"/>
              <a:t>220-New user</a:t>
            </a:r>
          </a:p>
          <a:p>
            <a:r>
              <a:rPr lang="en-US" dirty="0"/>
              <a:t>331-User name okay, need password</a:t>
            </a:r>
          </a:p>
          <a:p>
            <a:r>
              <a:rPr lang="en-US" dirty="0"/>
              <a:t>230- User logged In</a:t>
            </a:r>
          </a:p>
          <a:p>
            <a:r>
              <a:rPr lang="en-US" dirty="0"/>
              <a:t>250 – Request File</a:t>
            </a:r>
          </a:p>
          <a:p>
            <a:r>
              <a:rPr lang="en-US" dirty="0"/>
              <a:t>Completed action</a:t>
            </a:r>
          </a:p>
          <a:p>
            <a:r>
              <a:rPr lang="en-US" dirty="0"/>
              <a:t>150- open data connection</a:t>
            </a:r>
          </a:p>
          <a:p>
            <a:r>
              <a:rPr lang="en-US" dirty="0"/>
              <a:t>226- requesting file successful</a:t>
            </a:r>
          </a:p>
          <a:p>
            <a:r>
              <a:rPr lang="en-US" dirty="0"/>
              <a:t>213- File status</a:t>
            </a:r>
          </a:p>
          <a:p>
            <a:r>
              <a:rPr lang="en-US" dirty="0"/>
              <a:t>226- closing data connection, requested file successful. </a:t>
            </a:r>
          </a:p>
        </p:txBody>
      </p:sp>
      <p:pic>
        <p:nvPicPr>
          <p:cNvPr id="12" name="Picture 11">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5" name="Content Placeholder 4">
            <a:extLst>
              <a:ext uri="{FF2B5EF4-FFF2-40B4-BE49-F238E27FC236}">
                <a16:creationId xmlns:a16="http://schemas.microsoft.com/office/drawing/2014/main" id="{AD627A80-288A-4DFC-B943-AA53BFA9C3F9}"/>
              </a:ext>
            </a:extLst>
          </p:cNvPr>
          <p:cNvPicPr>
            <a:picLocks noGrp="1" noChangeAspect="1"/>
          </p:cNvPicPr>
          <p:nvPr>
            <p:ph sz="half" idx="1"/>
          </p:nvPr>
        </p:nvPicPr>
        <p:blipFill rotWithShape="1">
          <a:blip r:embed="rId5"/>
          <a:srcRect l="2179" r="6280" b="-2"/>
          <a:stretch/>
        </p:blipFill>
        <p:spPr>
          <a:xfrm>
            <a:off x="4654295" y="10"/>
            <a:ext cx="7537705" cy="6857990"/>
          </a:xfrm>
          <a:prstGeom prst="rect">
            <a:avLst/>
          </a:prstGeom>
        </p:spPr>
      </p:pic>
    </p:spTree>
    <p:extLst>
      <p:ext uri="{BB962C8B-B14F-4D97-AF65-F5344CB8AC3E}">
        <p14:creationId xmlns:p14="http://schemas.microsoft.com/office/powerpoint/2010/main" val="3056243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480D88-5C3B-4159-8730-4B7EF8BD10B3}"/>
              </a:ext>
            </a:extLst>
          </p:cNvPr>
          <p:cNvPicPr>
            <a:picLocks noChangeAspect="1"/>
          </p:cNvPicPr>
          <p:nvPr/>
        </p:nvPicPr>
        <p:blipFill>
          <a:blip r:embed="rId3"/>
          <a:stretch>
            <a:fillRect/>
          </a:stretch>
        </p:blipFill>
        <p:spPr>
          <a:xfrm>
            <a:off x="0" y="627725"/>
            <a:ext cx="12192000" cy="5602550"/>
          </a:xfrm>
          <a:prstGeom prst="rect">
            <a:avLst/>
          </a:prstGeom>
        </p:spPr>
      </p:pic>
    </p:spTree>
    <p:extLst>
      <p:ext uri="{BB962C8B-B14F-4D97-AF65-F5344CB8AC3E}">
        <p14:creationId xmlns:p14="http://schemas.microsoft.com/office/powerpoint/2010/main" val="1616942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9FE5B7-A618-4E25-9930-50187A1213BD}"/>
              </a:ext>
            </a:extLst>
          </p:cNvPr>
          <p:cNvPicPr>
            <a:picLocks noChangeAspect="1"/>
          </p:cNvPicPr>
          <p:nvPr/>
        </p:nvPicPr>
        <p:blipFill>
          <a:blip r:embed="rId3"/>
          <a:stretch>
            <a:fillRect/>
          </a:stretch>
        </p:blipFill>
        <p:spPr>
          <a:xfrm>
            <a:off x="33764" y="87340"/>
            <a:ext cx="12124471" cy="6683319"/>
          </a:xfrm>
          <a:prstGeom prst="rect">
            <a:avLst/>
          </a:prstGeom>
        </p:spPr>
      </p:pic>
    </p:spTree>
    <p:extLst>
      <p:ext uri="{BB962C8B-B14F-4D97-AF65-F5344CB8AC3E}">
        <p14:creationId xmlns:p14="http://schemas.microsoft.com/office/powerpoint/2010/main" val="1174000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99ED70-0656-4707-88FE-51DCA489DC9E}"/>
              </a:ext>
            </a:extLst>
          </p:cNvPr>
          <p:cNvPicPr>
            <a:picLocks noChangeAspect="1"/>
          </p:cNvPicPr>
          <p:nvPr/>
        </p:nvPicPr>
        <p:blipFill>
          <a:blip r:embed="rId3"/>
          <a:stretch>
            <a:fillRect/>
          </a:stretch>
        </p:blipFill>
        <p:spPr>
          <a:xfrm>
            <a:off x="0" y="39806"/>
            <a:ext cx="12192000" cy="6778388"/>
          </a:xfrm>
          <a:prstGeom prst="rect">
            <a:avLst/>
          </a:prstGeom>
        </p:spPr>
      </p:pic>
    </p:spTree>
    <p:extLst>
      <p:ext uri="{BB962C8B-B14F-4D97-AF65-F5344CB8AC3E}">
        <p14:creationId xmlns:p14="http://schemas.microsoft.com/office/powerpoint/2010/main" val="1920839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5CD8D-82E8-41F7-B9B8-B4D416C6D36D}"/>
              </a:ext>
            </a:extLst>
          </p:cNvPr>
          <p:cNvSpPr>
            <a:spLocks noGrp="1"/>
          </p:cNvSpPr>
          <p:nvPr>
            <p:ph type="title"/>
          </p:nvPr>
        </p:nvSpPr>
        <p:spPr/>
        <p:txBody>
          <a:bodyPr/>
          <a:lstStyle/>
          <a:p>
            <a:r>
              <a:rPr lang="en-US" dirty="0"/>
              <a:t>Non-Malicious Activity</a:t>
            </a:r>
          </a:p>
        </p:txBody>
      </p:sp>
      <p:sp>
        <p:nvSpPr>
          <p:cNvPr id="3" name="Content Placeholder 2">
            <a:extLst>
              <a:ext uri="{FF2B5EF4-FFF2-40B4-BE49-F238E27FC236}">
                <a16:creationId xmlns:a16="http://schemas.microsoft.com/office/drawing/2014/main" id="{8C2116C4-9930-4AA8-B979-3406A374B095}"/>
              </a:ext>
            </a:extLst>
          </p:cNvPr>
          <p:cNvSpPr>
            <a:spLocks noGrp="1"/>
          </p:cNvSpPr>
          <p:nvPr>
            <p:ph idx="1"/>
          </p:nvPr>
        </p:nvSpPr>
        <p:spPr/>
        <p:txBody>
          <a:bodyPr/>
          <a:lstStyle/>
          <a:p>
            <a:r>
              <a:rPr lang="en-US" dirty="0">
                <a:solidFill>
                  <a:schemeClr val="tx1"/>
                </a:solidFill>
              </a:rPr>
              <a:t>Filtering for non-web traffic</a:t>
            </a:r>
          </a:p>
          <a:p>
            <a:r>
              <a:rPr lang="en-US" dirty="0">
                <a:solidFill>
                  <a:schemeClr val="tx1"/>
                </a:solidFill>
              </a:rPr>
              <a:t>Email Traffic</a:t>
            </a:r>
          </a:p>
          <a:p>
            <a:r>
              <a:rPr lang="en-US" dirty="0">
                <a:solidFill>
                  <a:schemeClr val="tx1"/>
                </a:solidFill>
              </a:rPr>
              <a:t>FTP Traffic</a:t>
            </a:r>
          </a:p>
          <a:p>
            <a:r>
              <a:rPr lang="en-US" dirty="0">
                <a:solidFill>
                  <a:srgbClr val="FFFF00"/>
                </a:solidFill>
              </a:rPr>
              <a:t>IRC Traffic</a:t>
            </a:r>
          </a:p>
          <a:p>
            <a:r>
              <a:rPr lang="en-US" dirty="0"/>
              <a:t>File Transfers over SMB</a:t>
            </a:r>
          </a:p>
          <a:p>
            <a:r>
              <a:rPr lang="en-US" dirty="0"/>
              <a:t>Traffic caused by Google Chrome</a:t>
            </a:r>
          </a:p>
          <a:p>
            <a:pPr marL="36900" indent="0">
              <a:buNone/>
            </a:pPr>
            <a:endParaRPr lang="en-US" dirty="0"/>
          </a:p>
        </p:txBody>
      </p:sp>
    </p:spTree>
    <p:extLst>
      <p:ext uri="{BB962C8B-B14F-4D97-AF65-F5344CB8AC3E}">
        <p14:creationId xmlns:p14="http://schemas.microsoft.com/office/powerpoint/2010/main" val="5827606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2EFA1E-0392-4453-82C4-B09E1A94F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9187"/>
            <a:ext cx="12192000" cy="6099626"/>
          </a:xfrm>
          <a:prstGeom prst="rect">
            <a:avLst/>
          </a:prstGeom>
        </p:spPr>
      </p:pic>
    </p:spTree>
    <p:extLst>
      <p:ext uri="{BB962C8B-B14F-4D97-AF65-F5344CB8AC3E}">
        <p14:creationId xmlns:p14="http://schemas.microsoft.com/office/powerpoint/2010/main" val="2307670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5CD8D-82E8-41F7-B9B8-B4D416C6D36D}"/>
              </a:ext>
            </a:extLst>
          </p:cNvPr>
          <p:cNvSpPr>
            <a:spLocks noGrp="1"/>
          </p:cNvSpPr>
          <p:nvPr>
            <p:ph type="title"/>
          </p:nvPr>
        </p:nvSpPr>
        <p:spPr/>
        <p:txBody>
          <a:bodyPr/>
          <a:lstStyle/>
          <a:p>
            <a:r>
              <a:rPr lang="en-US" dirty="0"/>
              <a:t>Non-Malicious Activity</a:t>
            </a:r>
          </a:p>
        </p:txBody>
      </p:sp>
      <p:sp>
        <p:nvSpPr>
          <p:cNvPr id="3" name="Content Placeholder 2">
            <a:extLst>
              <a:ext uri="{FF2B5EF4-FFF2-40B4-BE49-F238E27FC236}">
                <a16:creationId xmlns:a16="http://schemas.microsoft.com/office/drawing/2014/main" id="{8C2116C4-9930-4AA8-B979-3406A374B095}"/>
              </a:ext>
            </a:extLst>
          </p:cNvPr>
          <p:cNvSpPr>
            <a:spLocks noGrp="1"/>
          </p:cNvSpPr>
          <p:nvPr>
            <p:ph idx="1"/>
          </p:nvPr>
        </p:nvSpPr>
        <p:spPr/>
        <p:txBody>
          <a:bodyPr/>
          <a:lstStyle/>
          <a:p>
            <a:r>
              <a:rPr lang="en-US" dirty="0">
                <a:solidFill>
                  <a:schemeClr val="tx1"/>
                </a:solidFill>
              </a:rPr>
              <a:t>Filtering for non-web traffic</a:t>
            </a:r>
          </a:p>
          <a:p>
            <a:r>
              <a:rPr lang="en-US" dirty="0">
                <a:solidFill>
                  <a:schemeClr val="tx1"/>
                </a:solidFill>
              </a:rPr>
              <a:t>Email Traffic</a:t>
            </a:r>
          </a:p>
          <a:p>
            <a:r>
              <a:rPr lang="en-US" dirty="0">
                <a:solidFill>
                  <a:schemeClr val="tx1"/>
                </a:solidFill>
              </a:rPr>
              <a:t>FTP Traffic</a:t>
            </a:r>
          </a:p>
          <a:p>
            <a:r>
              <a:rPr lang="en-US" dirty="0">
                <a:solidFill>
                  <a:schemeClr val="tx1"/>
                </a:solidFill>
              </a:rPr>
              <a:t>IRC Traffic</a:t>
            </a:r>
          </a:p>
          <a:p>
            <a:r>
              <a:rPr lang="en-US" dirty="0">
                <a:solidFill>
                  <a:srgbClr val="FFFF00"/>
                </a:solidFill>
              </a:rPr>
              <a:t>File Transfers over SMB</a:t>
            </a:r>
          </a:p>
          <a:p>
            <a:r>
              <a:rPr lang="en-US" dirty="0"/>
              <a:t>Traffic caused by Google Chrome</a:t>
            </a:r>
          </a:p>
          <a:p>
            <a:pPr marL="36900" indent="0">
              <a:buNone/>
            </a:pPr>
            <a:endParaRPr lang="en-US" dirty="0"/>
          </a:p>
        </p:txBody>
      </p:sp>
    </p:spTree>
    <p:extLst>
      <p:ext uri="{BB962C8B-B14F-4D97-AF65-F5344CB8AC3E}">
        <p14:creationId xmlns:p14="http://schemas.microsoft.com/office/powerpoint/2010/main" val="2230937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08F11337-DA19-4E50-AF73-BC491FF919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9187"/>
            <a:ext cx="12192000" cy="6099626"/>
          </a:xfrm>
          <a:prstGeom prst="rect">
            <a:avLst/>
          </a:prstGeom>
        </p:spPr>
      </p:pic>
    </p:spTree>
    <p:extLst>
      <p:ext uri="{BB962C8B-B14F-4D97-AF65-F5344CB8AC3E}">
        <p14:creationId xmlns:p14="http://schemas.microsoft.com/office/powerpoint/2010/main" val="2761260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social media post&#10;&#10;Description automatically generated">
            <a:extLst>
              <a:ext uri="{FF2B5EF4-FFF2-40B4-BE49-F238E27FC236}">
                <a16:creationId xmlns:a16="http://schemas.microsoft.com/office/drawing/2014/main" id="{FAADD9DF-11E6-419D-A90C-0F5E277EED37}"/>
              </a:ext>
            </a:extLst>
          </p:cNvPr>
          <p:cNvPicPr>
            <a:picLocks noChangeAspect="1"/>
          </p:cNvPicPr>
          <p:nvPr/>
        </p:nvPicPr>
        <p:blipFill>
          <a:blip r:embed="rId4"/>
          <a:stretch>
            <a:fillRect/>
          </a:stretch>
        </p:blipFill>
        <p:spPr>
          <a:xfrm>
            <a:off x="643467" y="2270337"/>
            <a:ext cx="10905066" cy="2317326"/>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1755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D64A12F0-8158-4372-9761-AD0A6ED3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F5C2B4AC-B1EE-4467-9AD5-149F2434655C}"/>
              </a:ext>
            </a:extLst>
          </p:cNvPr>
          <p:cNvPicPr>
            <a:picLocks noChangeAspect="1"/>
          </p:cNvPicPr>
          <p:nvPr/>
        </p:nvPicPr>
        <p:blipFill>
          <a:blip r:embed="rId4"/>
          <a:stretch>
            <a:fillRect/>
          </a:stretch>
        </p:blipFill>
        <p:spPr>
          <a:xfrm>
            <a:off x="934633" y="977351"/>
            <a:ext cx="10322734" cy="4903297"/>
          </a:xfrm>
          <a:prstGeom prst="rect">
            <a:avLst/>
          </a:prstGeom>
          <a:ln w="190500">
            <a:noFill/>
          </a:ln>
        </p:spPr>
      </p:pic>
    </p:spTree>
    <p:extLst>
      <p:ext uri="{BB962C8B-B14F-4D97-AF65-F5344CB8AC3E}">
        <p14:creationId xmlns:p14="http://schemas.microsoft.com/office/powerpoint/2010/main" val="492587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38BDE-C014-4FAC-ADE0-69F0B276BC14}"/>
              </a:ext>
            </a:extLst>
          </p:cNvPr>
          <p:cNvSpPr>
            <a:spLocks noGrp="1"/>
          </p:cNvSpPr>
          <p:nvPr>
            <p:ph type="title"/>
          </p:nvPr>
        </p:nvSpPr>
        <p:spPr>
          <a:xfrm>
            <a:off x="118585" y="978401"/>
            <a:ext cx="5441285" cy="2364964"/>
          </a:xfrm>
        </p:spPr>
        <p:txBody>
          <a:bodyPr vert="horz" lIns="91440" tIns="45720" rIns="91440" bIns="45720" rtlCol="0" anchor="b">
            <a:normAutofit/>
          </a:bodyPr>
          <a:lstStyle/>
          <a:p>
            <a:r>
              <a:rPr lang="en-US" sz="5400" b="1" i="0" u="sng" dirty="0"/>
              <a:t>Wireshark </a:t>
            </a:r>
            <a:br>
              <a:rPr lang="en-US" sz="5400" dirty="0"/>
            </a:br>
            <a:r>
              <a:rPr lang="en-US" sz="5400" dirty="0"/>
              <a:t>Go Deep</a:t>
            </a:r>
          </a:p>
        </p:txBody>
      </p:sp>
      <p:pic>
        <p:nvPicPr>
          <p:cNvPr id="11" name="Picture 10">
            <a:extLst>
              <a:ext uri="{FF2B5EF4-FFF2-40B4-BE49-F238E27FC236}">
                <a16:creationId xmlns:a16="http://schemas.microsoft.com/office/drawing/2014/main" id="{7D934112-154B-4CC7-A804-F3DCB2052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6" name="Picture 5" descr="A picture containing fish&#10;&#10;Description automatically generated">
            <a:extLst>
              <a:ext uri="{FF2B5EF4-FFF2-40B4-BE49-F238E27FC236}">
                <a16:creationId xmlns:a16="http://schemas.microsoft.com/office/drawing/2014/main" id="{EF031DA5-BBAD-4B00-9A79-EFE7E257BDB3}"/>
              </a:ext>
            </a:extLst>
          </p:cNvPr>
          <p:cNvPicPr>
            <a:picLocks noChangeAspect="1"/>
          </p:cNvPicPr>
          <p:nvPr/>
        </p:nvPicPr>
        <p:blipFill rotWithShape="1">
          <a:blip r:embed="rId5">
            <a:extLst>
              <a:ext uri="{28A0092B-C50C-407E-A947-70E740481C1C}">
                <a14:useLocalDpi xmlns:a14="http://schemas.microsoft.com/office/drawing/2010/main" val="0"/>
              </a:ext>
            </a:extLst>
          </a:blip>
          <a:srcRect t="1199" r="-1" b="-1"/>
          <a:stretch/>
        </p:blipFill>
        <p:spPr>
          <a:xfrm>
            <a:off x="5559871" y="0"/>
            <a:ext cx="6632130" cy="4908153"/>
          </a:xfrm>
          <a:prstGeom prst="rect">
            <a:avLst/>
          </a:prstGeom>
        </p:spPr>
      </p:pic>
      <p:pic>
        <p:nvPicPr>
          <p:cNvPr id="4" name="Picture 3" descr="A picture containing person, ball, baseball, holding&#10;&#10;Description automatically generated">
            <a:extLst>
              <a:ext uri="{FF2B5EF4-FFF2-40B4-BE49-F238E27FC236}">
                <a16:creationId xmlns:a16="http://schemas.microsoft.com/office/drawing/2014/main" id="{2E3BC6F5-4332-4924-B5CB-DF21751231DF}"/>
              </a:ext>
            </a:extLst>
          </p:cNvPr>
          <p:cNvPicPr>
            <a:picLocks noChangeAspect="1"/>
          </p:cNvPicPr>
          <p:nvPr/>
        </p:nvPicPr>
        <p:blipFill rotWithShape="1">
          <a:blip r:embed="rId6">
            <a:extLst>
              <a:ext uri="{28A0092B-C50C-407E-A947-70E740481C1C}">
                <a14:useLocalDpi xmlns:a14="http://schemas.microsoft.com/office/drawing/2010/main" val="0"/>
              </a:ext>
            </a:extLst>
          </a:blip>
          <a:srcRect l="12849" r="13182"/>
          <a:stretch/>
        </p:blipFill>
        <p:spPr>
          <a:xfrm>
            <a:off x="7501467" y="4908156"/>
            <a:ext cx="4690533" cy="1949843"/>
          </a:xfrm>
          <a:prstGeom prst="rect">
            <a:avLst/>
          </a:prstGeom>
        </p:spPr>
      </p:pic>
    </p:spTree>
    <p:extLst>
      <p:ext uri="{BB962C8B-B14F-4D97-AF65-F5344CB8AC3E}">
        <p14:creationId xmlns:p14="http://schemas.microsoft.com/office/powerpoint/2010/main" val="24511027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5CD8D-82E8-41F7-B9B8-B4D416C6D36D}"/>
              </a:ext>
            </a:extLst>
          </p:cNvPr>
          <p:cNvSpPr>
            <a:spLocks noGrp="1"/>
          </p:cNvSpPr>
          <p:nvPr>
            <p:ph type="title"/>
          </p:nvPr>
        </p:nvSpPr>
        <p:spPr/>
        <p:txBody>
          <a:bodyPr/>
          <a:lstStyle/>
          <a:p>
            <a:r>
              <a:rPr lang="en-US" dirty="0"/>
              <a:t>Non-Malicious Activity</a:t>
            </a:r>
          </a:p>
        </p:txBody>
      </p:sp>
      <p:sp>
        <p:nvSpPr>
          <p:cNvPr id="3" name="Content Placeholder 2">
            <a:extLst>
              <a:ext uri="{FF2B5EF4-FFF2-40B4-BE49-F238E27FC236}">
                <a16:creationId xmlns:a16="http://schemas.microsoft.com/office/drawing/2014/main" id="{8C2116C4-9930-4AA8-B979-3406A374B095}"/>
              </a:ext>
            </a:extLst>
          </p:cNvPr>
          <p:cNvSpPr>
            <a:spLocks noGrp="1"/>
          </p:cNvSpPr>
          <p:nvPr>
            <p:ph idx="1"/>
          </p:nvPr>
        </p:nvSpPr>
        <p:spPr/>
        <p:txBody>
          <a:bodyPr/>
          <a:lstStyle/>
          <a:p>
            <a:r>
              <a:rPr lang="en-US" dirty="0">
                <a:solidFill>
                  <a:schemeClr val="tx1"/>
                </a:solidFill>
              </a:rPr>
              <a:t>Filtering for non-web traffic</a:t>
            </a:r>
          </a:p>
          <a:p>
            <a:r>
              <a:rPr lang="en-US" dirty="0">
                <a:solidFill>
                  <a:schemeClr val="tx1"/>
                </a:solidFill>
              </a:rPr>
              <a:t>Email Traffic</a:t>
            </a:r>
          </a:p>
          <a:p>
            <a:r>
              <a:rPr lang="en-US" dirty="0">
                <a:solidFill>
                  <a:schemeClr val="tx1"/>
                </a:solidFill>
              </a:rPr>
              <a:t>FTP Traffic</a:t>
            </a:r>
          </a:p>
          <a:p>
            <a:r>
              <a:rPr lang="en-US" dirty="0">
                <a:solidFill>
                  <a:schemeClr val="tx1"/>
                </a:solidFill>
              </a:rPr>
              <a:t>IRC Traffic</a:t>
            </a:r>
          </a:p>
          <a:p>
            <a:r>
              <a:rPr lang="en-US" dirty="0">
                <a:solidFill>
                  <a:schemeClr val="tx1"/>
                </a:solidFill>
              </a:rPr>
              <a:t>File Transfers over SMB</a:t>
            </a:r>
          </a:p>
          <a:p>
            <a:r>
              <a:rPr lang="en-US" dirty="0">
                <a:solidFill>
                  <a:srgbClr val="FFFF00"/>
                </a:solidFill>
              </a:rPr>
              <a:t>Traffic caused by Google Chrome</a:t>
            </a:r>
          </a:p>
          <a:p>
            <a:pPr marL="36900" indent="0">
              <a:buNone/>
            </a:pPr>
            <a:endParaRPr lang="en-US" dirty="0"/>
          </a:p>
        </p:txBody>
      </p:sp>
    </p:spTree>
    <p:extLst>
      <p:ext uri="{BB962C8B-B14F-4D97-AF65-F5344CB8AC3E}">
        <p14:creationId xmlns:p14="http://schemas.microsoft.com/office/powerpoint/2010/main" val="1666845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437AAA-AD61-4765-A478-B1BEA4503DE2}"/>
              </a:ext>
            </a:extLst>
          </p:cNvPr>
          <p:cNvPicPr>
            <a:picLocks noChangeAspect="1"/>
          </p:cNvPicPr>
          <p:nvPr/>
        </p:nvPicPr>
        <p:blipFill>
          <a:blip r:embed="rId3"/>
          <a:stretch>
            <a:fillRect/>
          </a:stretch>
        </p:blipFill>
        <p:spPr>
          <a:xfrm>
            <a:off x="0" y="919769"/>
            <a:ext cx="12192000" cy="5018462"/>
          </a:xfrm>
          <a:prstGeom prst="rect">
            <a:avLst/>
          </a:prstGeom>
        </p:spPr>
      </p:pic>
    </p:spTree>
    <p:extLst>
      <p:ext uri="{BB962C8B-B14F-4D97-AF65-F5344CB8AC3E}">
        <p14:creationId xmlns:p14="http://schemas.microsoft.com/office/powerpoint/2010/main" val="1312311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0D802-68E3-4426-BFCC-73D3C00DB9D2}"/>
              </a:ext>
            </a:extLst>
          </p:cNvPr>
          <p:cNvPicPr>
            <a:picLocks noChangeAspect="1"/>
          </p:cNvPicPr>
          <p:nvPr/>
        </p:nvPicPr>
        <p:blipFill>
          <a:blip r:embed="rId3"/>
          <a:stretch>
            <a:fillRect/>
          </a:stretch>
        </p:blipFill>
        <p:spPr>
          <a:xfrm>
            <a:off x="132833" y="1192336"/>
            <a:ext cx="11926334" cy="4473328"/>
          </a:xfrm>
          <a:prstGeom prst="rect">
            <a:avLst/>
          </a:prstGeom>
        </p:spPr>
      </p:pic>
    </p:spTree>
    <p:extLst>
      <p:ext uri="{BB962C8B-B14F-4D97-AF65-F5344CB8AC3E}">
        <p14:creationId xmlns:p14="http://schemas.microsoft.com/office/powerpoint/2010/main" val="20067926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7170" name="Picture 2" descr="Related image">
            <a:extLst>
              <a:ext uri="{FF2B5EF4-FFF2-40B4-BE49-F238E27FC236}">
                <a16:creationId xmlns:a16="http://schemas.microsoft.com/office/drawing/2014/main" id="{8EBC4FF4-4C2B-4D60-8303-6B1F23091340}"/>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b="174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1565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17442-9384-46B2-A7B4-A8684A363804}"/>
              </a:ext>
            </a:extLst>
          </p:cNvPr>
          <p:cNvSpPr>
            <a:spLocks noGrp="1"/>
          </p:cNvSpPr>
          <p:nvPr>
            <p:ph type="title"/>
          </p:nvPr>
        </p:nvSpPr>
        <p:spPr/>
        <p:txBody>
          <a:bodyPr/>
          <a:lstStyle/>
          <a:p>
            <a:r>
              <a:rPr lang="en-US" dirty="0"/>
              <a:t>Windows Malware Infections</a:t>
            </a:r>
          </a:p>
        </p:txBody>
      </p:sp>
      <p:sp>
        <p:nvSpPr>
          <p:cNvPr id="3" name="Content Placeholder 2">
            <a:extLst>
              <a:ext uri="{FF2B5EF4-FFF2-40B4-BE49-F238E27FC236}">
                <a16:creationId xmlns:a16="http://schemas.microsoft.com/office/drawing/2014/main" id="{7C4BBAA8-FB62-4FC7-AB78-8F7920F1EF32}"/>
              </a:ext>
            </a:extLst>
          </p:cNvPr>
          <p:cNvSpPr>
            <a:spLocks noGrp="1"/>
          </p:cNvSpPr>
          <p:nvPr>
            <p:ph idx="1"/>
          </p:nvPr>
        </p:nvSpPr>
        <p:spPr>
          <a:xfrm>
            <a:off x="913795" y="2076450"/>
            <a:ext cx="10353762" cy="4428522"/>
          </a:xfrm>
        </p:spPr>
        <p:txBody>
          <a:bodyPr>
            <a:normAutofit/>
          </a:bodyPr>
          <a:lstStyle/>
          <a:p>
            <a:r>
              <a:rPr lang="en-US" dirty="0">
                <a:solidFill>
                  <a:srgbClr val="FFFF00"/>
                </a:solidFill>
              </a:rPr>
              <a:t>Commodity malware infections</a:t>
            </a:r>
          </a:p>
          <a:p>
            <a:r>
              <a:rPr lang="en-US" dirty="0"/>
              <a:t>Lokibot</a:t>
            </a:r>
          </a:p>
          <a:p>
            <a:r>
              <a:rPr lang="en-US" dirty="0"/>
              <a:t>Formbook</a:t>
            </a:r>
          </a:p>
          <a:p>
            <a:r>
              <a:rPr lang="en-US" dirty="0"/>
              <a:t>Ursnif</a:t>
            </a:r>
          </a:p>
          <a:p>
            <a:r>
              <a:rPr lang="en-US" dirty="0"/>
              <a:t>Info Stealer using FTP</a:t>
            </a:r>
          </a:p>
          <a:p>
            <a:r>
              <a:rPr lang="en-US" dirty="0"/>
              <a:t>Trickbot</a:t>
            </a:r>
          </a:p>
          <a:p>
            <a:r>
              <a:rPr lang="en-US" dirty="0"/>
              <a:t>Emotet</a:t>
            </a:r>
          </a:p>
          <a:p>
            <a:r>
              <a:rPr lang="en-US" dirty="0"/>
              <a:t>Monero Cryptocurrency Miner</a:t>
            </a:r>
          </a:p>
        </p:txBody>
      </p:sp>
    </p:spTree>
    <p:extLst>
      <p:ext uri="{BB962C8B-B14F-4D97-AF65-F5344CB8AC3E}">
        <p14:creationId xmlns:p14="http://schemas.microsoft.com/office/powerpoint/2010/main" val="2952068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3DE0AD-BCD1-40D7-B5F5-0F4931D26421}"/>
              </a:ext>
            </a:extLst>
          </p:cNvPr>
          <p:cNvPicPr>
            <a:picLocks noChangeAspect="1"/>
          </p:cNvPicPr>
          <p:nvPr/>
        </p:nvPicPr>
        <p:blipFill>
          <a:blip r:embed="rId3"/>
          <a:stretch>
            <a:fillRect/>
          </a:stretch>
        </p:blipFill>
        <p:spPr>
          <a:xfrm>
            <a:off x="0" y="721747"/>
            <a:ext cx="12192000" cy="5414506"/>
          </a:xfrm>
          <a:prstGeom prst="rect">
            <a:avLst/>
          </a:prstGeom>
        </p:spPr>
      </p:pic>
    </p:spTree>
    <p:extLst>
      <p:ext uri="{BB962C8B-B14F-4D97-AF65-F5344CB8AC3E}">
        <p14:creationId xmlns:p14="http://schemas.microsoft.com/office/powerpoint/2010/main" val="37644489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FA196C-4A3F-406E-825A-8F8D305CD169}"/>
              </a:ext>
            </a:extLst>
          </p:cNvPr>
          <p:cNvPicPr>
            <a:picLocks noChangeAspect="1"/>
          </p:cNvPicPr>
          <p:nvPr/>
        </p:nvPicPr>
        <p:blipFill>
          <a:blip r:embed="rId3"/>
          <a:stretch>
            <a:fillRect/>
          </a:stretch>
        </p:blipFill>
        <p:spPr>
          <a:xfrm>
            <a:off x="0" y="532931"/>
            <a:ext cx="12192000" cy="5792138"/>
          </a:xfrm>
          <a:prstGeom prst="rect">
            <a:avLst/>
          </a:prstGeom>
        </p:spPr>
      </p:pic>
    </p:spTree>
    <p:extLst>
      <p:ext uri="{BB962C8B-B14F-4D97-AF65-F5344CB8AC3E}">
        <p14:creationId xmlns:p14="http://schemas.microsoft.com/office/powerpoint/2010/main" val="1820572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17442-9384-46B2-A7B4-A8684A363804}"/>
              </a:ext>
            </a:extLst>
          </p:cNvPr>
          <p:cNvSpPr>
            <a:spLocks noGrp="1"/>
          </p:cNvSpPr>
          <p:nvPr>
            <p:ph type="title"/>
          </p:nvPr>
        </p:nvSpPr>
        <p:spPr/>
        <p:txBody>
          <a:bodyPr/>
          <a:lstStyle/>
          <a:p>
            <a:r>
              <a:rPr lang="en-US" dirty="0"/>
              <a:t>Windows Malware Infections</a:t>
            </a:r>
          </a:p>
        </p:txBody>
      </p:sp>
      <p:sp>
        <p:nvSpPr>
          <p:cNvPr id="3" name="Content Placeholder 2">
            <a:extLst>
              <a:ext uri="{FF2B5EF4-FFF2-40B4-BE49-F238E27FC236}">
                <a16:creationId xmlns:a16="http://schemas.microsoft.com/office/drawing/2014/main" id="{7C4BBAA8-FB62-4FC7-AB78-8F7920F1EF32}"/>
              </a:ext>
            </a:extLst>
          </p:cNvPr>
          <p:cNvSpPr>
            <a:spLocks noGrp="1"/>
          </p:cNvSpPr>
          <p:nvPr>
            <p:ph idx="1"/>
          </p:nvPr>
        </p:nvSpPr>
        <p:spPr>
          <a:xfrm>
            <a:off x="913795" y="2076450"/>
            <a:ext cx="10353762" cy="4428522"/>
          </a:xfrm>
        </p:spPr>
        <p:txBody>
          <a:bodyPr>
            <a:normAutofit/>
          </a:bodyPr>
          <a:lstStyle/>
          <a:p>
            <a:r>
              <a:rPr lang="en-US" dirty="0">
                <a:solidFill>
                  <a:schemeClr val="tx1"/>
                </a:solidFill>
              </a:rPr>
              <a:t>Commodity malware infections</a:t>
            </a:r>
          </a:p>
          <a:p>
            <a:r>
              <a:rPr lang="en-US" dirty="0">
                <a:solidFill>
                  <a:srgbClr val="FFFF00"/>
                </a:solidFill>
              </a:rPr>
              <a:t>Lokibot</a:t>
            </a:r>
          </a:p>
          <a:p>
            <a:r>
              <a:rPr lang="en-US" dirty="0"/>
              <a:t>Formbook</a:t>
            </a:r>
          </a:p>
          <a:p>
            <a:r>
              <a:rPr lang="en-US" dirty="0"/>
              <a:t>Ursnif</a:t>
            </a:r>
          </a:p>
          <a:p>
            <a:r>
              <a:rPr lang="en-US" dirty="0"/>
              <a:t>Info Stealer using FTP</a:t>
            </a:r>
          </a:p>
          <a:p>
            <a:r>
              <a:rPr lang="en-US" dirty="0"/>
              <a:t>Trickbot</a:t>
            </a:r>
          </a:p>
          <a:p>
            <a:r>
              <a:rPr lang="en-US" dirty="0"/>
              <a:t>Emotet</a:t>
            </a:r>
          </a:p>
          <a:p>
            <a:r>
              <a:rPr lang="en-US" dirty="0"/>
              <a:t>Monero Cryptocurrency Miner</a:t>
            </a:r>
          </a:p>
        </p:txBody>
      </p:sp>
    </p:spTree>
    <p:extLst>
      <p:ext uri="{BB962C8B-B14F-4D97-AF65-F5344CB8AC3E}">
        <p14:creationId xmlns:p14="http://schemas.microsoft.com/office/powerpoint/2010/main" val="29590926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EEF6FE-6F69-44E7-B47B-8A98CF580A6A}"/>
              </a:ext>
            </a:extLst>
          </p:cNvPr>
          <p:cNvPicPr>
            <a:picLocks noChangeAspect="1"/>
          </p:cNvPicPr>
          <p:nvPr/>
        </p:nvPicPr>
        <p:blipFill>
          <a:blip r:embed="rId3"/>
          <a:stretch>
            <a:fillRect/>
          </a:stretch>
        </p:blipFill>
        <p:spPr>
          <a:xfrm>
            <a:off x="0" y="1293339"/>
            <a:ext cx="12192000" cy="4271321"/>
          </a:xfrm>
          <a:prstGeom prst="rect">
            <a:avLst/>
          </a:prstGeom>
        </p:spPr>
      </p:pic>
    </p:spTree>
    <p:extLst>
      <p:ext uri="{BB962C8B-B14F-4D97-AF65-F5344CB8AC3E}">
        <p14:creationId xmlns:p14="http://schemas.microsoft.com/office/powerpoint/2010/main" val="1085290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1FF153-B920-4FED-A58C-928E23709684}"/>
              </a:ext>
            </a:extLst>
          </p:cNvPr>
          <p:cNvPicPr>
            <a:picLocks noChangeAspect="1"/>
          </p:cNvPicPr>
          <p:nvPr/>
        </p:nvPicPr>
        <p:blipFill>
          <a:blip r:embed="rId3"/>
          <a:stretch>
            <a:fillRect/>
          </a:stretch>
        </p:blipFill>
        <p:spPr>
          <a:xfrm>
            <a:off x="68057" y="510287"/>
            <a:ext cx="12055885" cy="5837426"/>
          </a:xfrm>
          <a:prstGeom prst="rect">
            <a:avLst/>
          </a:prstGeom>
        </p:spPr>
      </p:pic>
    </p:spTree>
    <p:extLst>
      <p:ext uri="{BB962C8B-B14F-4D97-AF65-F5344CB8AC3E}">
        <p14:creationId xmlns:p14="http://schemas.microsoft.com/office/powerpoint/2010/main" val="3318007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99EBD6-16E6-449A-A03A-14BE646870A5}"/>
              </a:ext>
            </a:extLst>
          </p:cNvPr>
          <p:cNvPicPr>
            <a:picLocks noChangeAspect="1"/>
          </p:cNvPicPr>
          <p:nvPr/>
        </p:nvPicPr>
        <p:blipFill>
          <a:blip r:embed="rId3"/>
          <a:stretch>
            <a:fillRect/>
          </a:stretch>
        </p:blipFill>
        <p:spPr>
          <a:xfrm>
            <a:off x="0" y="2107107"/>
            <a:ext cx="12192000" cy="2643785"/>
          </a:xfrm>
          <a:prstGeom prst="rect">
            <a:avLst/>
          </a:prstGeom>
        </p:spPr>
      </p:pic>
      <p:sp>
        <p:nvSpPr>
          <p:cNvPr id="3" name="TextBox 2">
            <a:extLst>
              <a:ext uri="{FF2B5EF4-FFF2-40B4-BE49-F238E27FC236}">
                <a16:creationId xmlns:a16="http://schemas.microsoft.com/office/drawing/2014/main" id="{DC8FAF57-F6CC-4FB9-A9E7-BBFB39147132}"/>
              </a:ext>
            </a:extLst>
          </p:cNvPr>
          <p:cNvSpPr txBox="1"/>
          <p:nvPr/>
        </p:nvSpPr>
        <p:spPr>
          <a:xfrm>
            <a:off x="3107709" y="437322"/>
            <a:ext cx="5306261" cy="1384995"/>
          </a:xfrm>
          <a:prstGeom prst="rect">
            <a:avLst/>
          </a:prstGeom>
          <a:noFill/>
        </p:spPr>
        <p:txBody>
          <a:bodyPr wrap="none" rtlCol="0">
            <a:spAutoFit/>
          </a:bodyPr>
          <a:lstStyle/>
          <a:p>
            <a:pPr algn="ctr"/>
            <a:r>
              <a:rPr lang="en-US" sz="6600" dirty="0"/>
              <a:t>HTTP. Request</a:t>
            </a:r>
          </a:p>
          <a:p>
            <a:endParaRPr lang="en-US" dirty="0"/>
          </a:p>
        </p:txBody>
      </p:sp>
    </p:spTree>
    <p:extLst>
      <p:ext uri="{BB962C8B-B14F-4D97-AF65-F5344CB8AC3E}">
        <p14:creationId xmlns:p14="http://schemas.microsoft.com/office/powerpoint/2010/main" val="37177834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B42425-0F51-4E27-A2FD-3E8F7F240BCB}"/>
              </a:ext>
            </a:extLst>
          </p:cNvPr>
          <p:cNvPicPr>
            <a:picLocks noChangeAspect="1"/>
          </p:cNvPicPr>
          <p:nvPr/>
        </p:nvPicPr>
        <p:blipFill>
          <a:blip r:embed="rId3"/>
          <a:stretch>
            <a:fillRect/>
          </a:stretch>
        </p:blipFill>
        <p:spPr>
          <a:xfrm>
            <a:off x="0" y="687513"/>
            <a:ext cx="12192000" cy="5482973"/>
          </a:xfrm>
          <a:prstGeom prst="rect">
            <a:avLst/>
          </a:prstGeom>
        </p:spPr>
      </p:pic>
    </p:spTree>
    <p:extLst>
      <p:ext uri="{BB962C8B-B14F-4D97-AF65-F5344CB8AC3E}">
        <p14:creationId xmlns:p14="http://schemas.microsoft.com/office/powerpoint/2010/main" val="40881761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0609BF-1FAD-4E4A-9A65-1AD1CE441A8B}"/>
              </a:ext>
            </a:extLst>
          </p:cNvPr>
          <p:cNvPicPr>
            <a:picLocks noChangeAspect="1"/>
          </p:cNvPicPr>
          <p:nvPr/>
        </p:nvPicPr>
        <p:blipFill>
          <a:blip r:embed="rId3"/>
          <a:stretch>
            <a:fillRect/>
          </a:stretch>
        </p:blipFill>
        <p:spPr>
          <a:xfrm>
            <a:off x="0" y="1239247"/>
            <a:ext cx="12192000" cy="4379505"/>
          </a:xfrm>
          <a:prstGeom prst="rect">
            <a:avLst/>
          </a:prstGeom>
        </p:spPr>
      </p:pic>
    </p:spTree>
    <p:extLst>
      <p:ext uri="{BB962C8B-B14F-4D97-AF65-F5344CB8AC3E}">
        <p14:creationId xmlns:p14="http://schemas.microsoft.com/office/powerpoint/2010/main" val="32189901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17442-9384-46B2-A7B4-A8684A363804}"/>
              </a:ext>
            </a:extLst>
          </p:cNvPr>
          <p:cNvSpPr>
            <a:spLocks noGrp="1"/>
          </p:cNvSpPr>
          <p:nvPr>
            <p:ph type="title"/>
          </p:nvPr>
        </p:nvSpPr>
        <p:spPr/>
        <p:txBody>
          <a:bodyPr/>
          <a:lstStyle/>
          <a:p>
            <a:r>
              <a:rPr lang="en-US" dirty="0"/>
              <a:t>Windows Malware Infections</a:t>
            </a:r>
          </a:p>
        </p:txBody>
      </p:sp>
      <p:sp>
        <p:nvSpPr>
          <p:cNvPr id="3" name="Content Placeholder 2">
            <a:extLst>
              <a:ext uri="{FF2B5EF4-FFF2-40B4-BE49-F238E27FC236}">
                <a16:creationId xmlns:a16="http://schemas.microsoft.com/office/drawing/2014/main" id="{7C4BBAA8-FB62-4FC7-AB78-8F7920F1EF32}"/>
              </a:ext>
            </a:extLst>
          </p:cNvPr>
          <p:cNvSpPr>
            <a:spLocks noGrp="1"/>
          </p:cNvSpPr>
          <p:nvPr>
            <p:ph idx="1"/>
          </p:nvPr>
        </p:nvSpPr>
        <p:spPr>
          <a:xfrm>
            <a:off x="913795" y="2076450"/>
            <a:ext cx="10353762" cy="4428522"/>
          </a:xfrm>
        </p:spPr>
        <p:txBody>
          <a:bodyPr>
            <a:normAutofit/>
          </a:bodyPr>
          <a:lstStyle/>
          <a:p>
            <a:r>
              <a:rPr lang="en-US" dirty="0">
                <a:solidFill>
                  <a:schemeClr val="tx1"/>
                </a:solidFill>
              </a:rPr>
              <a:t>Commodity malware infections</a:t>
            </a:r>
          </a:p>
          <a:p>
            <a:r>
              <a:rPr lang="en-US" dirty="0">
                <a:solidFill>
                  <a:schemeClr val="tx1"/>
                </a:solidFill>
              </a:rPr>
              <a:t>Lokibot</a:t>
            </a:r>
          </a:p>
          <a:p>
            <a:r>
              <a:rPr lang="en-US" dirty="0">
                <a:solidFill>
                  <a:srgbClr val="FFFF00"/>
                </a:solidFill>
              </a:rPr>
              <a:t>Formbook</a:t>
            </a:r>
          </a:p>
          <a:p>
            <a:r>
              <a:rPr lang="en-US" dirty="0"/>
              <a:t>Ursnif</a:t>
            </a:r>
          </a:p>
          <a:p>
            <a:r>
              <a:rPr lang="en-US" dirty="0"/>
              <a:t>Info Stealer using FTP</a:t>
            </a:r>
          </a:p>
          <a:p>
            <a:r>
              <a:rPr lang="en-US" dirty="0"/>
              <a:t>Trickbot</a:t>
            </a:r>
          </a:p>
          <a:p>
            <a:r>
              <a:rPr lang="en-US" dirty="0"/>
              <a:t>Emotet</a:t>
            </a:r>
          </a:p>
          <a:p>
            <a:r>
              <a:rPr lang="en-US" dirty="0"/>
              <a:t>Monero Cryptocurrency Miner</a:t>
            </a:r>
          </a:p>
        </p:txBody>
      </p:sp>
    </p:spTree>
    <p:extLst>
      <p:ext uri="{BB962C8B-B14F-4D97-AF65-F5344CB8AC3E}">
        <p14:creationId xmlns:p14="http://schemas.microsoft.com/office/powerpoint/2010/main" val="29753655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C0186A-E0A8-408D-B871-A118B314FD9C}"/>
              </a:ext>
            </a:extLst>
          </p:cNvPr>
          <p:cNvPicPr>
            <a:picLocks noChangeAspect="1"/>
          </p:cNvPicPr>
          <p:nvPr/>
        </p:nvPicPr>
        <p:blipFill>
          <a:blip r:embed="rId3"/>
          <a:stretch>
            <a:fillRect/>
          </a:stretch>
        </p:blipFill>
        <p:spPr>
          <a:xfrm>
            <a:off x="0" y="663222"/>
            <a:ext cx="12192000" cy="5531555"/>
          </a:xfrm>
          <a:prstGeom prst="rect">
            <a:avLst/>
          </a:prstGeom>
        </p:spPr>
      </p:pic>
    </p:spTree>
    <p:extLst>
      <p:ext uri="{BB962C8B-B14F-4D97-AF65-F5344CB8AC3E}">
        <p14:creationId xmlns:p14="http://schemas.microsoft.com/office/powerpoint/2010/main" val="27578986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2500D-BB27-478B-B1F6-00425244C734}"/>
              </a:ext>
            </a:extLst>
          </p:cNvPr>
          <p:cNvPicPr>
            <a:picLocks noChangeAspect="1"/>
          </p:cNvPicPr>
          <p:nvPr/>
        </p:nvPicPr>
        <p:blipFill>
          <a:blip r:embed="rId3"/>
          <a:stretch>
            <a:fillRect/>
          </a:stretch>
        </p:blipFill>
        <p:spPr>
          <a:xfrm>
            <a:off x="0" y="548142"/>
            <a:ext cx="12192000" cy="5761716"/>
          </a:xfrm>
          <a:prstGeom prst="rect">
            <a:avLst/>
          </a:prstGeom>
        </p:spPr>
      </p:pic>
    </p:spTree>
    <p:extLst>
      <p:ext uri="{BB962C8B-B14F-4D97-AF65-F5344CB8AC3E}">
        <p14:creationId xmlns:p14="http://schemas.microsoft.com/office/powerpoint/2010/main" val="4105473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DD3CDF-588F-4F48-96CB-693766F72400}"/>
              </a:ext>
            </a:extLst>
          </p:cNvPr>
          <p:cNvPicPr>
            <a:picLocks noChangeAspect="1"/>
          </p:cNvPicPr>
          <p:nvPr/>
        </p:nvPicPr>
        <p:blipFill>
          <a:blip r:embed="rId3"/>
          <a:stretch>
            <a:fillRect/>
          </a:stretch>
        </p:blipFill>
        <p:spPr>
          <a:xfrm>
            <a:off x="0" y="525606"/>
            <a:ext cx="12192000" cy="5806787"/>
          </a:xfrm>
          <a:prstGeom prst="rect">
            <a:avLst/>
          </a:prstGeom>
        </p:spPr>
      </p:pic>
    </p:spTree>
    <p:extLst>
      <p:ext uri="{BB962C8B-B14F-4D97-AF65-F5344CB8AC3E}">
        <p14:creationId xmlns:p14="http://schemas.microsoft.com/office/powerpoint/2010/main" val="35890446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22F2F4-58EF-405E-A70D-7A83AD896706}"/>
              </a:ext>
            </a:extLst>
          </p:cNvPr>
          <p:cNvPicPr>
            <a:picLocks noChangeAspect="1"/>
          </p:cNvPicPr>
          <p:nvPr/>
        </p:nvPicPr>
        <p:blipFill>
          <a:blip r:embed="rId3"/>
          <a:stretch>
            <a:fillRect/>
          </a:stretch>
        </p:blipFill>
        <p:spPr>
          <a:xfrm>
            <a:off x="239522" y="1158043"/>
            <a:ext cx="11712955" cy="4541914"/>
          </a:xfrm>
          <a:prstGeom prst="rect">
            <a:avLst/>
          </a:prstGeom>
        </p:spPr>
      </p:pic>
    </p:spTree>
    <p:extLst>
      <p:ext uri="{BB962C8B-B14F-4D97-AF65-F5344CB8AC3E}">
        <p14:creationId xmlns:p14="http://schemas.microsoft.com/office/powerpoint/2010/main" val="41311439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19C479-3841-4F0A-BCF9-88CF81643762}"/>
              </a:ext>
            </a:extLst>
          </p:cNvPr>
          <p:cNvPicPr>
            <a:picLocks noChangeAspect="1"/>
          </p:cNvPicPr>
          <p:nvPr/>
        </p:nvPicPr>
        <p:blipFill>
          <a:blip r:embed="rId3"/>
          <a:stretch>
            <a:fillRect/>
          </a:stretch>
        </p:blipFill>
        <p:spPr>
          <a:xfrm>
            <a:off x="0" y="1564871"/>
            <a:ext cx="12192000" cy="3728257"/>
          </a:xfrm>
          <a:prstGeom prst="rect">
            <a:avLst/>
          </a:prstGeom>
        </p:spPr>
      </p:pic>
    </p:spTree>
    <p:extLst>
      <p:ext uri="{BB962C8B-B14F-4D97-AF65-F5344CB8AC3E}">
        <p14:creationId xmlns:p14="http://schemas.microsoft.com/office/powerpoint/2010/main" val="35493063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1149F43D-E43A-49B5-B781-48DF10A5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5720" y="968938"/>
            <a:ext cx="10278846" cy="4932523"/>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3DD7D71-A8FB-466E-A1C3-E0D575C6DF02}"/>
              </a:ext>
            </a:extLst>
          </p:cNvPr>
          <p:cNvPicPr>
            <a:picLocks noChangeAspect="1"/>
          </p:cNvPicPr>
          <p:nvPr/>
        </p:nvPicPr>
        <p:blipFill>
          <a:blip r:embed="rId4"/>
          <a:stretch>
            <a:fillRect/>
          </a:stretch>
        </p:blipFill>
        <p:spPr>
          <a:xfrm>
            <a:off x="1286933" y="1936038"/>
            <a:ext cx="9658887" cy="2998322"/>
          </a:xfrm>
          <a:prstGeom prst="rect">
            <a:avLst/>
          </a:prstGeom>
        </p:spPr>
      </p:pic>
    </p:spTree>
    <p:extLst>
      <p:ext uri="{BB962C8B-B14F-4D97-AF65-F5344CB8AC3E}">
        <p14:creationId xmlns:p14="http://schemas.microsoft.com/office/powerpoint/2010/main" val="29920079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ACD263-47F0-4467-8BAD-F4D997FCDA68}"/>
              </a:ext>
            </a:extLst>
          </p:cNvPr>
          <p:cNvPicPr>
            <a:picLocks noChangeAspect="1"/>
          </p:cNvPicPr>
          <p:nvPr/>
        </p:nvPicPr>
        <p:blipFill>
          <a:blip r:embed="rId2"/>
          <a:stretch>
            <a:fillRect/>
          </a:stretch>
        </p:blipFill>
        <p:spPr>
          <a:xfrm>
            <a:off x="861220" y="1701479"/>
            <a:ext cx="11094788" cy="2199190"/>
          </a:xfrm>
          <a:prstGeom prst="rect">
            <a:avLst/>
          </a:prstGeom>
        </p:spPr>
      </p:pic>
    </p:spTree>
    <p:extLst>
      <p:ext uri="{BB962C8B-B14F-4D97-AF65-F5344CB8AC3E}">
        <p14:creationId xmlns:p14="http://schemas.microsoft.com/office/powerpoint/2010/main" val="3554195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EBE193-B283-4DBF-A53F-6B930E67F26B}"/>
              </a:ext>
            </a:extLst>
          </p:cNvPr>
          <p:cNvPicPr>
            <a:picLocks noChangeAspect="1"/>
          </p:cNvPicPr>
          <p:nvPr/>
        </p:nvPicPr>
        <p:blipFill rotWithShape="1">
          <a:blip r:embed="rId4"/>
          <a:srcRect l="28022" r="33311" b="-1"/>
          <a:stretch/>
        </p:blipFill>
        <p:spPr>
          <a:xfrm>
            <a:off x="20" y="10"/>
            <a:ext cx="12191980" cy="6857990"/>
          </a:xfrm>
          <a:prstGeom prst="rect">
            <a:avLst/>
          </a:prstGeom>
        </p:spPr>
      </p:pic>
    </p:spTree>
    <p:extLst>
      <p:ext uri="{BB962C8B-B14F-4D97-AF65-F5344CB8AC3E}">
        <p14:creationId xmlns:p14="http://schemas.microsoft.com/office/powerpoint/2010/main" val="7886396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11B8D7-1D1F-4F30-A6D9-27849A97B3AF}"/>
              </a:ext>
            </a:extLst>
          </p:cNvPr>
          <p:cNvPicPr>
            <a:picLocks noChangeAspect="1"/>
          </p:cNvPicPr>
          <p:nvPr/>
        </p:nvPicPr>
        <p:blipFill>
          <a:blip r:embed="rId3"/>
          <a:stretch>
            <a:fillRect/>
          </a:stretch>
        </p:blipFill>
        <p:spPr>
          <a:xfrm>
            <a:off x="0" y="1397000"/>
            <a:ext cx="12192000" cy="4064000"/>
          </a:xfrm>
          <a:prstGeom prst="rect">
            <a:avLst/>
          </a:prstGeom>
        </p:spPr>
      </p:pic>
    </p:spTree>
    <p:extLst>
      <p:ext uri="{BB962C8B-B14F-4D97-AF65-F5344CB8AC3E}">
        <p14:creationId xmlns:p14="http://schemas.microsoft.com/office/powerpoint/2010/main" val="1349131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17442-9384-46B2-A7B4-A8684A363804}"/>
              </a:ext>
            </a:extLst>
          </p:cNvPr>
          <p:cNvSpPr>
            <a:spLocks noGrp="1"/>
          </p:cNvSpPr>
          <p:nvPr>
            <p:ph type="title"/>
          </p:nvPr>
        </p:nvSpPr>
        <p:spPr/>
        <p:txBody>
          <a:bodyPr/>
          <a:lstStyle/>
          <a:p>
            <a:r>
              <a:rPr lang="en-US" dirty="0"/>
              <a:t>Windows Malware Infections</a:t>
            </a:r>
          </a:p>
        </p:txBody>
      </p:sp>
      <p:sp>
        <p:nvSpPr>
          <p:cNvPr id="3" name="Content Placeholder 2">
            <a:extLst>
              <a:ext uri="{FF2B5EF4-FFF2-40B4-BE49-F238E27FC236}">
                <a16:creationId xmlns:a16="http://schemas.microsoft.com/office/drawing/2014/main" id="{7C4BBAA8-FB62-4FC7-AB78-8F7920F1EF32}"/>
              </a:ext>
            </a:extLst>
          </p:cNvPr>
          <p:cNvSpPr>
            <a:spLocks noGrp="1"/>
          </p:cNvSpPr>
          <p:nvPr>
            <p:ph idx="1"/>
          </p:nvPr>
        </p:nvSpPr>
        <p:spPr>
          <a:xfrm>
            <a:off x="913795" y="2076450"/>
            <a:ext cx="10353762" cy="4428522"/>
          </a:xfrm>
        </p:spPr>
        <p:txBody>
          <a:bodyPr>
            <a:normAutofit/>
          </a:bodyPr>
          <a:lstStyle/>
          <a:p>
            <a:r>
              <a:rPr lang="en-US" dirty="0">
                <a:solidFill>
                  <a:schemeClr val="tx1"/>
                </a:solidFill>
              </a:rPr>
              <a:t>Commodity malware infections</a:t>
            </a:r>
          </a:p>
          <a:p>
            <a:r>
              <a:rPr lang="en-US" dirty="0">
                <a:solidFill>
                  <a:schemeClr val="tx1"/>
                </a:solidFill>
              </a:rPr>
              <a:t>Lokibot</a:t>
            </a:r>
          </a:p>
          <a:p>
            <a:r>
              <a:rPr lang="en-US" dirty="0">
                <a:solidFill>
                  <a:schemeClr val="tx1"/>
                </a:solidFill>
              </a:rPr>
              <a:t>Formbook</a:t>
            </a:r>
          </a:p>
          <a:p>
            <a:r>
              <a:rPr lang="en-US" dirty="0">
                <a:solidFill>
                  <a:srgbClr val="FFFF00"/>
                </a:solidFill>
              </a:rPr>
              <a:t>Ursnif</a:t>
            </a:r>
          </a:p>
          <a:p>
            <a:r>
              <a:rPr lang="en-US" dirty="0"/>
              <a:t>Info Stealer using FTP</a:t>
            </a:r>
          </a:p>
          <a:p>
            <a:r>
              <a:rPr lang="en-US" dirty="0"/>
              <a:t>Trickbot</a:t>
            </a:r>
          </a:p>
          <a:p>
            <a:r>
              <a:rPr lang="en-US" dirty="0"/>
              <a:t>Emotet</a:t>
            </a:r>
          </a:p>
          <a:p>
            <a:r>
              <a:rPr lang="en-US" dirty="0"/>
              <a:t>Monero Cryptocurrency Miner</a:t>
            </a:r>
          </a:p>
        </p:txBody>
      </p:sp>
    </p:spTree>
    <p:extLst>
      <p:ext uri="{BB962C8B-B14F-4D97-AF65-F5344CB8AC3E}">
        <p14:creationId xmlns:p14="http://schemas.microsoft.com/office/powerpoint/2010/main" val="21237161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9E03AB-FA6B-4C55-ACE2-714BF8E866A9}"/>
              </a:ext>
            </a:extLst>
          </p:cNvPr>
          <p:cNvPicPr>
            <a:picLocks noChangeAspect="1"/>
          </p:cNvPicPr>
          <p:nvPr/>
        </p:nvPicPr>
        <p:blipFill>
          <a:blip r:embed="rId3"/>
          <a:stretch>
            <a:fillRect/>
          </a:stretch>
        </p:blipFill>
        <p:spPr>
          <a:xfrm>
            <a:off x="628176" y="312150"/>
            <a:ext cx="10935648" cy="6233700"/>
          </a:xfrm>
          <a:prstGeom prst="rect">
            <a:avLst/>
          </a:prstGeom>
        </p:spPr>
      </p:pic>
    </p:spTree>
    <p:extLst>
      <p:ext uri="{BB962C8B-B14F-4D97-AF65-F5344CB8AC3E}">
        <p14:creationId xmlns:p14="http://schemas.microsoft.com/office/powerpoint/2010/main" val="38818236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2B44CD-822C-488A-83D1-9754D8DEAF98}"/>
              </a:ext>
            </a:extLst>
          </p:cNvPr>
          <p:cNvPicPr>
            <a:picLocks noChangeAspect="1"/>
          </p:cNvPicPr>
          <p:nvPr/>
        </p:nvPicPr>
        <p:blipFill>
          <a:blip r:embed="rId3"/>
          <a:stretch>
            <a:fillRect/>
          </a:stretch>
        </p:blipFill>
        <p:spPr>
          <a:xfrm>
            <a:off x="597693" y="1238060"/>
            <a:ext cx="10996613" cy="4381880"/>
          </a:xfrm>
          <a:prstGeom prst="rect">
            <a:avLst/>
          </a:prstGeom>
        </p:spPr>
      </p:pic>
    </p:spTree>
    <p:extLst>
      <p:ext uri="{BB962C8B-B14F-4D97-AF65-F5344CB8AC3E}">
        <p14:creationId xmlns:p14="http://schemas.microsoft.com/office/powerpoint/2010/main" val="1884982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A67BB9-0DD5-44B5-AF90-1AC7EE37F498}"/>
              </a:ext>
            </a:extLst>
          </p:cNvPr>
          <p:cNvPicPr>
            <a:picLocks noChangeAspect="1"/>
          </p:cNvPicPr>
          <p:nvPr/>
        </p:nvPicPr>
        <p:blipFill>
          <a:blip r:embed="rId3"/>
          <a:stretch>
            <a:fillRect/>
          </a:stretch>
        </p:blipFill>
        <p:spPr>
          <a:xfrm>
            <a:off x="597693" y="1245681"/>
            <a:ext cx="10996613" cy="4366638"/>
          </a:xfrm>
          <a:prstGeom prst="rect">
            <a:avLst/>
          </a:prstGeom>
        </p:spPr>
      </p:pic>
    </p:spTree>
    <p:extLst>
      <p:ext uri="{BB962C8B-B14F-4D97-AF65-F5344CB8AC3E}">
        <p14:creationId xmlns:p14="http://schemas.microsoft.com/office/powerpoint/2010/main" val="10176893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7F407-AADC-44DF-A1C9-A14522021227}"/>
              </a:ext>
            </a:extLst>
          </p:cNvPr>
          <p:cNvPicPr>
            <a:picLocks noChangeAspect="1"/>
          </p:cNvPicPr>
          <p:nvPr/>
        </p:nvPicPr>
        <p:blipFill>
          <a:blip r:embed="rId3"/>
          <a:stretch>
            <a:fillRect/>
          </a:stretch>
        </p:blipFill>
        <p:spPr>
          <a:xfrm>
            <a:off x="597693" y="1417145"/>
            <a:ext cx="10996613" cy="4023709"/>
          </a:xfrm>
          <a:prstGeom prst="rect">
            <a:avLst/>
          </a:prstGeom>
        </p:spPr>
      </p:pic>
    </p:spTree>
    <p:extLst>
      <p:ext uri="{BB962C8B-B14F-4D97-AF65-F5344CB8AC3E}">
        <p14:creationId xmlns:p14="http://schemas.microsoft.com/office/powerpoint/2010/main" val="3014312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2BCC70-0CD2-44F8-B0D0-21B327FB3CB1}"/>
              </a:ext>
            </a:extLst>
          </p:cNvPr>
          <p:cNvPicPr>
            <a:picLocks noChangeAspect="1"/>
          </p:cNvPicPr>
          <p:nvPr/>
        </p:nvPicPr>
        <p:blipFill>
          <a:blip r:embed="rId3"/>
          <a:stretch>
            <a:fillRect/>
          </a:stretch>
        </p:blipFill>
        <p:spPr>
          <a:xfrm>
            <a:off x="635797" y="780820"/>
            <a:ext cx="10920406" cy="5296359"/>
          </a:xfrm>
          <a:prstGeom prst="rect">
            <a:avLst/>
          </a:prstGeom>
        </p:spPr>
      </p:pic>
    </p:spTree>
    <p:extLst>
      <p:ext uri="{BB962C8B-B14F-4D97-AF65-F5344CB8AC3E}">
        <p14:creationId xmlns:p14="http://schemas.microsoft.com/office/powerpoint/2010/main" val="26795182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8F4F5-5CAA-494D-8266-B15E07AEFCAE}"/>
              </a:ext>
            </a:extLst>
          </p:cNvPr>
          <p:cNvPicPr>
            <a:picLocks noChangeAspect="1"/>
          </p:cNvPicPr>
          <p:nvPr/>
        </p:nvPicPr>
        <p:blipFill>
          <a:blip r:embed="rId3"/>
          <a:stretch>
            <a:fillRect/>
          </a:stretch>
        </p:blipFill>
        <p:spPr>
          <a:xfrm>
            <a:off x="609124" y="765579"/>
            <a:ext cx="10973751" cy="5326842"/>
          </a:xfrm>
          <a:prstGeom prst="rect">
            <a:avLst/>
          </a:prstGeom>
        </p:spPr>
      </p:pic>
    </p:spTree>
    <p:extLst>
      <p:ext uri="{BB962C8B-B14F-4D97-AF65-F5344CB8AC3E}">
        <p14:creationId xmlns:p14="http://schemas.microsoft.com/office/powerpoint/2010/main" val="40231452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A79C93-C90E-4FC4-A489-77731F4DCBEA}"/>
              </a:ext>
            </a:extLst>
          </p:cNvPr>
          <p:cNvPicPr>
            <a:picLocks noChangeAspect="1"/>
          </p:cNvPicPr>
          <p:nvPr/>
        </p:nvPicPr>
        <p:blipFill>
          <a:blip r:embed="rId3"/>
          <a:stretch>
            <a:fillRect/>
          </a:stretch>
        </p:blipFill>
        <p:spPr>
          <a:xfrm>
            <a:off x="578642" y="860837"/>
            <a:ext cx="11034716" cy="5136325"/>
          </a:xfrm>
          <a:prstGeom prst="rect">
            <a:avLst/>
          </a:prstGeom>
        </p:spPr>
      </p:pic>
    </p:spTree>
    <p:extLst>
      <p:ext uri="{BB962C8B-B14F-4D97-AF65-F5344CB8AC3E}">
        <p14:creationId xmlns:p14="http://schemas.microsoft.com/office/powerpoint/2010/main" val="13316219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D1BFF6-49C6-4BA7-8731-881E8754B0B2}"/>
              </a:ext>
            </a:extLst>
          </p:cNvPr>
          <p:cNvPicPr>
            <a:picLocks noChangeAspect="1"/>
          </p:cNvPicPr>
          <p:nvPr/>
        </p:nvPicPr>
        <p:blipFill>
          <a:blip r:embed="rId3"/>
          <a:stretch>
            <a:fillRect/>
          </a:stretch>
        </p:blipFill>
        <p:spPr>
          <a:xfrm>
            <a:off x="647228" y="1211388"/>
            <a:ext cx="10897544" cy="4435224"/>
          </a:xfrm>
          <a:prstGeom prst="rect">
            <a:avLst/>
          </a:prstGeom>
        </p:spPr>
      </p:pic>
    </p:spTree>
    <p:extLst>
      <p:ext uri="{BB962C8B-B14F-4D97-AF65-F5344CB8AC3E}">
        <p14:creationId xmlns:p14="http://schemas.microsoft.com/office/powerpoint/2010/main" val="53788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201A63F0-0336-42A0-BC3F-BDADE2FD46D7}"/>
              </a:ext>
            </a:extLst>
          </p:cNvPr>
          <p:cNvPicPr>
            <a:picLocks noChangeAspect="1"/>
          </p:cNvPicPr>
          <p:nvPr/>
        </p:nvPicPr>
        <p:blipFill rotWithShape="1">
          <a:blip r:embed="rId4"/>
          <a:srcRect l="39821" r="33754"/>
          <a:stretch/>
        </p:blipFill>
        <p:spPr>
          <a:xfrm>
            <a:off x="643467" y="643467"/>
            <a:ext cx="10905066" cy="5571066"/>
          </a:xfrm>
          <a:prstGeom prst="rect">
            <a:avLst/>
          </a:prstGeom>
        </p:spPr>
      </p:pic>
    </p:spTree>
    <p:extLst>
      <p:ext uri="{BB962C8B-B14F-4D97-AF65-F5344CB8AC3E}">
        <p14:creationId xmlns:p14="http://schemas.microsoft.com/office/powerpoint/2010/main" val="13421903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9A9D9C-A244-4AD4-A988-2F450F8F0B16}"/>
              </a:ext>
            </a:extLst>
          </p:cNvPr>
          <p:cNvPicPr>
            <a:picLocks noChangeAspect="1"/>
          </p:cNvPicPr>
          <p:nvPr/>
        </p:nvPicPr>
        <p:blipFill>
          <a:blip r:embed="rId3"/>
          <a:stretch>
            <a:fillRect/>
          </a:stretch>
        </p:blipFill>
        <p:spPr>
          <a:xfrm>
            <a:off x="601504" y="1055164"/>
            <a:ext cx="10988992" cy="4747671"/>
          </a:xfrm>
          <a:prstGeom prst="rect">
            <a:avLst/>
          </a:prstGeom>
        </p:spPr>
      </p:pic>
    </p:spTree>
    <p:extLst>
      <p:ext uri="{BB962C8B-B14F-4D97-AF65-F5344CB8AC3E}">
        <p14:creationId xmlns:p14="http://schemas.microsoft.com/office/powerpoint/2010/main" val="3479305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EAE5CE-B27C-43F2-ADEE-66B4D481DF3C}"/>
              </a:ext>
            </a:extLst>
          </p:cNvPr>
          <p:cNvPicPr>
            <a:picLocks noChangeAspect="1"/>
          </p:cNvPicPr>
          <p:nvPr/>
        </p:nvPicPr>
        <p:blipFill>
          <a:blip r:embed="rId3"/>
          <a:stretch>
            <a:fillRect/>
          </a:stretch>
        </p:blipFill>
        <p:spPr>
          <a:xfrm>
            <a:off x="620555" y="354063"/>
            <a:ext cx="10950889" cy="6149873"/>
          </a:xfrm>
          <a:prstGeom prst="rect">
            <a:avLst/>
          </a:prstGeom>
        </p:spPr>
      </p:pic>
    </p:spTree>
    <p:extLst>
      <p:ext uri="{BB962C8B-B14F-4D97-AF65-F5344CB8AC3E}">
        <p14:creationId xmlns:p14="http://schemas.microsoft.com/office/powerpoint/2010/main" val="29260400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4A4705-F5B4-48E0-9369-D0C88D5EC870}"/>
              </a:ext>
            </a:extLst>
          </p:cNvPr>
          <p:cNvPicPr>
            <a:picLocks noChangeAspect="1"/>
          </p:cNvPicPr>
          <p:nvPr/>
        </p:nvPicPr>
        <p:blipFill>
          <a:blip r:embed="rId3"/>
          <a:stretch>
            <a:fillRect/>
          </a:stretch>
        </p:blipFill>
        <p:spPr>
          <a:xfrm>
            <a:off x="807261" y="811303"/>
            <a:ext cx="10577477" cy="5235394"/>
          </a:xfrm>
          <a:prstGeom prst="rect">
            <a:avLst/>
          </a:prstGeom>
        </p:spPr>
      </p:pic>
    </p:spTree>
    <p:extLst>
      <p:ext uri="{BB962C8B-B14F-4D97-AF65-F5344CB8AC3E}">
        <p14:creationId xmlns:p14="http://schemas.microsoft.com/office/powerpoint/2010/main" val="30490922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D19703-A8B6-48C2-9688-7AB84FB85DA9}"/>
              </a:ext>
            </a:extLst>
          </p:cNvPr>
          <p:cNvPicPr>
            <a:picLocks noChangeAspect="1"/>
          </p:cNvPicPr>
          <p:nvPr/>
        </p:nvPicPr>
        <p:blipFill>
          <a:blip r:embed="rId3"/>
          <a:stretch>
            <a:fillRect/>
          </a:stretch>
        </p:blipFill>
        <p:spPr>
          <a:xfrm>
            <a:off x="662469" y="1001819"/>
            <a:ext cx="10867062" cy="4854361"/>
          </a:xfrm>
          <a:prstGeom prst="rect">
            <a:avLst/>
          </a:prstGeom>
        </p:spPr>
      </p:pic>
    </p:spTree>
    <p:extLst>
      <p:ext uri="{BB962C8B-B14F-4D97-AF65-F5344CB8AC3E}">
        <p14:creationId xmlns:p14="http://schemas.microsoft.com/office/powerpoint/2010/main" val="24629195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64811F-8911-4798-B4C0-536730043B8C}"/>
              </a:ext>
            </a:extLst>
          </p:cNvPr>
          <p:cNvPicPr>
            <a:picLocks noChangeAspect="1"/>
          </p:cNvPicPr>
          <p:nvPr/>
        </p:nvPicPr>
        <p:blipFill>
          <a:blip r:embed="rId3"/>
          <a:stretch>
            <a:fillRect/>
          </a:stretch>
        </p:blipFill>
        <p:spPr>
          <a:xfrm>
            <a:off x="631986" y="841786"/>
            <a:ext cx="10928027" cy="5174428"/>
          </a:xfrm>
          <a:prstGeom prst="rect">
            <a:avLst/>
          </a:prstGeom>
        </p:spPr>
      </p:pic>
    </p:spTree>
    <p:extLst>
      <p:ext uri="{BB962C8B-B14F-4D97-AF65-F5344CB8AC3E}">
        <p14:creationId xmlns:p14="http://schemas.microsoft.com/office/powerpoint/2010/main" val="8093683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2C3F4-9750-4800-BDB2-FAF610003943}"/>
              </a:ext>
            </a:extLst>
          </p:cNvPr>
          <p:cNvPicPr>
            <a:picLocks noChangeAspect="1"/>
          </p:cNvPicPr>
          <p:nvPr/>
        </p:nvPicPr>
        <p:blipFill>
          <a:blip r:embed="rId3"/>
          <a:stretch>
            <a:fillRect/>
          </a:stretch>
        </p:blipFill>
        <p:spPr>
          <a:xfrm>
            <a:off x="631986" y="300719"/>
            <a:ext cx="10928027" cy="6256562"/>
          </a:xfrm>
          <a:prstGeom prst="rect">
            <a:avLst/>
          </a:prstGeom>
        </p:spPr>
      </p:pic>
    </p:spTree>
    <p:extLst>
      <p:ext uri="{BB962C8B-B14F-4D97-AF65-F5344CB8AC3E}">
        <p14:creationId xmlns:p14="http://schemas.microsoft.com/office/powerpoint/2010/main" val="27990035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0FFB1E-51E6-4DEC-A1F8-D966795F8CC6}"/>
              </a:ext>
            </a:extLst>
          </p:cNvPr>
          <p:cNvPicPr>
            <a:picLocks noChangeAspect="1"/>
          </p:cNvPicPr>
          <p:nvPr/>
        </p:nvPicPr>
        <p:blipFill>
          <a:blip r:embed="rId3"/>
          <a:stretch>
            <a:fillRect/>
          </a:stretch>
        </p:blipFill>
        <p:spPr>
          <a:xfrm>
            <a:off x="651038" y="727476"/>
            <a:ext cx="10889924" cy="5403048"/>
          </a:xfrm>
          <a:prstGeom prst="rect">
            <a:avLst/>
          </a:prstGeom>
        </p:spPr>
      </p:pic>
    </p:spTree>
    <p:extLst>
      <p:ext uri="{BB962C8B-B14F-4D97-AF65-F5344CB8AC3E}">
        <p14:creationId xmlns:p14="http://schemas.microsoft.com/office/powerpoint/2010/main" val="33093078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56C70A-6442-42CF-B876-25B325D2A76E}"/>
              </a:ext>
            </a:extLst>
          </p:cNvPr>
          <p:cNvPicPr>
            <a:picLocks noChangeAspect="1"/>
          </p:cNvPicPr>
          <p:nvPr/>
        </p:nvPicPr>
        <p:blipFill>
          <a:blip r:embed="rId3"/>
          <a:stretch>
            <a:fillRect/>
          </a:stretch>
        </p:blipFill>
        <p:spPr>
          <a:xfrm>
            <a:off x="609124" y="1622903"/>
            <a:ext cx="10973751" cy="3612193"/>
          </a:xfrm>
          <a:prstGeom prst="rect">
            <a:avLst/>
          </a:prstGeom>
        </p:spPr>
      </p:pic>
    </p:spTree>
    <p:extLst>
      <p:ext uri="{BB962C8B-B14F-4D97-AF65-F5344CB8AC3E}">
        <p14:creationId xmlns:p14="http://schemas.microsoft.com/office/powerpoint/2010/main" val="41662286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749672-8B23-4715-8610-669B4DE455F6}"/>
              </a:ext>
            </a:extLst>
          </p:cNvPr>
          <p:cNvPicPr>
            <a:picLocks noChangeAspect="1"/>
          </p:cNvPicPr>
          <p:nvPr/>
        </p:nvPicPr>
        <p:blipFill>
          <a:blip r:embed="rId3"/>
          <a:stretch>
            <a:fillRect/>
          </a:stretch>
        </p:blipFill>
        <p:spPr>
          <a:xfrm>
            <a:off x="685331" y="361684"/>
            <a:ext cx="10821338" cy="6134632"/>
          </a:xfrm>
          <a:prstGeom prst="rect">
            <a:avLst/>
          </a:prstGeom>
        </p:spPr>
      </p:pic>
    </p:spTree>
    <p:extLst>
      <p:ext uri="{BB962C8B-B14F-4D97-AF65-F5344CB8AC3E}">
        <p14:creationId xmlns:p14="http://schemas.microsoft.com/office/powerpoint/2010/main" val="21119041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17442-9384-46B2-A7B4-A8684A363804}"/>
              </a:ext>
            </a:extLst>
          </p:cNvPr>
          <p:cNvSpPr>
            <a:spLocks noGrp="1"/>
          </p:cNvSpPr>
          <p:nvPr>
            <p:ph type="title"/>
          </p:nvPr>
        </p:nvSpPr>
        <p:spPr/>
        <p:txBody>
          <a:bodyPr/>
          <a:lstStyle/>
          <a:p>
            <a:r>
              <a:rPr lang="en-US" dirty="0"/>
              <a:t>Windows Malware Infections</a:t>
            </a:r>
          </a:p>
        </p:txBody>
      </p:sp>
      <p:sp>
        <p:nvSpPr>
          <p:cNvPr id="3" name="Content Placeholder 2">
            <a:extLst>
              <a:ext uri="{FF2B5EF4-FFF2-40B4-BE49-F238E27FC236}">
                <a16:creationId xmlns:a16="http://schemas.microsoft.com/office/drawing/2014/main" id="{7C4BBAA8-FB62-4FC7-AB78-8F7920F1EF32}"/>
              </a:ext>
            </a:extLst>
          </p:cNvPr>
          <p:cNvSpPr>
            <a:spLocks noGrp="1"/>
          </p:cNvSpPr>
          <p:nvPr>
            <p:ph idx="1"/>
          </p:nvPr>
        </p:nvSpPr>
        <p:spPr>
          <a:xfrm>
            <a:off x="913795" y="2076450"/>
            <a:ext cx="10353762" cy="4428522"/>
          </a:xfrm>
        </p:spPr>
        <p:txBody>
          <a:bodyPr>
            <a:normAutofit/>
          </a:bodyPr>
          <a:lstStyle/>
          <a:p>
            <a:r>
              <a:rPr lang="en-US" dirty="0">
                <a:solidFill>
                  <a:schemeClr val="tx1"/>
                </a:solidFill>
              </a:rPr>
              <a:t>Commodity malware infections</a:t>
            </a:r>
          </a:p>
          <a:p>
            <a:r>
              <a:rPr lang="en-US" dirty="0">
                <a:solidFill>
                  <a:schemeClr val="tx1"/>
                </a:solidFill>
              </a:rPr>
              <a:t>Lokibot</a:t>
            </a:r>
          </a:p>
          <a:p>
            <a:r>
              <a:rPr lang="en-US" dirty="0">
                <a:solidFill>
                  <a:schemeClr val="tx1"/>
                </a:solidFill>
              </a:rPr>
              <a:t>Formbook</a:t>
            </a:r>
          </a:p>
          <a:p>
            <a:r>
              <a:rPr lang="en-US" dirty="0">
                <a:solidFill>
                  <a:schemeClr val="tx1"/>
                </a:solidFill>
              </a:rPr>
              <a:t>Ursnif</a:t>
            </a:r>
          </a:p>
          <a:p>
            <a:r>
              <a:rPr lang="en-US" dirty="0">
                <a:solidFill>
                  <a:srgbClr val="FFFF00"/>
                </a:solidFill>
              </a:rPr>
              <a:t>Info Stealer using FTP</a:t>
            </a:r>
          </a:p>
          <a:p>
            <a:r>
              <a:rPr lang="en-US" dirty="0"/>
              <a:t>Trickbot</a:t>
            </a:r>
          </a:p>
          <a:p>
            <a:r>
              <a:rPr lang="en-US" dirty="0"/>
              <a:t>Emotet</a:t>
            </a:r>
          </a:p>
          <a:p>
            <a:r>
              <a:rPr lang="en-US" dirty="0"/>
              <a:t>Monero Cryptocurrency Miner</a:t>
            </a:r>
          </a:p>
        </p:txBody>
      </p:sp>
    </p:spTree>
    <p:extLst>
      <p:ext uri="{BB962C8B-B14F-4D97-AF65-F5344CB8AC3E}">
        <p14:creationId xmlns:p14="http://schemas.microsoft.com/office/powerpoint/2010/main" val="2975190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C9E6-2E3F-4DBD-8EB3-D0613FEB1B80}"/>
              </a:ext>
            </a:extLst>
          </p:cNvPr>
          <p:cNvSpPr>
            <a:spLocks noGrp="1"/>
          </p:cNvSpPr>
          <p:nvPr>
            <p:ph type="title"/>
          </p:nvPr>
        </p:nvSpPr>
        <p:spPr/>
        <p:txBody>
          <a:bodyPr>
            <a:normAutofit fontScale="90000"/>
          </a:bodyPr>
          <a:lstStyle/>
          <a:p>
            <a:r>
              <a:rPr lang="en-US" dirty="0"/>
              <a:t>SSDP</a:t>
            </a:r>
            <a:br>
              <a:rPr lang="en-US" dirty="0"/>
            </a:br>
            <a:r>
              <a:rPr lang="en-US" dirty="0"/>
              <a:t>Simple Service Discovery Protocol</a:t>
            </a:r>
          </a:p>
        </p:txBody>
      </p:sp>
      <p:pic>
        <p:nvPicPr>
          <p:cNvPr id="3" name="Picture 2">
            <a:extLst>
              <a:ext uri="{FF2B5EF4-FFF2-40B4-BE49-F238E27FC236}">
                <a16:creationId xmlns:a16="http://schemas.microsoft.com/office/drawing/2014/main" id="{677BDAB0-C63A-4F4B-A7BF-095AA5181415}"/>
              </a:ext>
            </a:extLst>
          </p:cNvPr>
          <p:cNvPicPr>
            <a:picLocks noChangeAspect="1"/>
          </p:cNvPicPr>
          <p:nvPr/>
        </p:nvPicPr>
        <p:blipFill>
          <a:blip r:embed="rId3"/>
          <a:stretch>
            <a:fillRect/>
          </a:stretch>
        </p:blipFill>
        <p:spPr>
          <a:xfrm>
            <a:off x="0" y="2547694"/>
            <a:ext cx="12192000" cy="1762611"/>
          </a:xfrm>
          <a:prstGeom prst="rect">
            <a:avLst/>
          </a:prstGeom>
        </p:spPr>
      </p:pic>
    </p:spTree>
    <p:extLst>
      <p:ext uri="{BB962C8B-B14F-4D97-AF65-F5344CB8AC3E}">
        <p14:creationId xmlns:p14="http://schemas.microsoft.com/office/powerpoint/2010/main" val="39529070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A70DB0-FC27-484A-BABE-9503379ACFB4}"/>
              </a:ext>
            </a:extLst>
          </p:cNvPr>
          <p:cNvPicPr>
            <a:picLocks noChangeAspect="1"/>
          </p:cNvPicPr>
          <p:nvPr/>
        </p:nvPicPr>
        <p:blipFill>
          <a:blip r:embed="rId3"/>
          <a:stretch>
            <a:fillRect/>
          </a:stretch>
        </p:blipFill>
        <p:spPr>
          <a:xfrm>
            <a:off x="723434" y="1020871"/>
            <a:ext cx="10745131" cy="4816257"/>
          </a:xfrm>
          <a:prstGeom prst="rect">
            <a:avLst/>
          </a:prstGeom>
        </p:spPr>
      </p:pic>
    </p:spTree>
    <p:extLst>
      <p:ext uri="{BB962C8B-B14F-4D97-AF65-F5344CB8AC3E}">
        <p14:creationId xmlns:p14="http://schemas.microsoft.com/office/powerpoint/2010/main" val="31780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C3135-2C1A-48F5-A858-7C55AA46CC84}"/>
              </a:ext>
            </a:extLst>
          </p:cNvPr>
          <p:cNvPicPr>
            <a:picLocks noChangeAspect="1"/>
          </p:cNvPicPr>
          <p:nvPr/>
        </p:nvPicPr>
        <p:blipFill>
          <a:blip r:embed="rId3"/>
          <a:stretch>
            <a:fillRect/>
          </a:stretch>
        </p:blipFill>
        <p:spPr>
          <a:xfrm>
            <a:off x="612935" y="1321887"/>
            <a:ext cx="10966130" cy="4214225"/>
          </a:xfrm>
          <a:prstGeom prst="rect">
            <a:avLst/>
          </a:prstGeom>
        </p:spPr>
      </p:pic>
    </p:spTree>
    <p:extLst>
      <p:ext uri="{BB962C8B-B14F-4D97-AF65-F5344CB8AC3E}">
        <p14:creationId xmlns:p14="http://schemas.microsoft.com/office/powerpoint/2010/main" val="40334112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
      <a:dk1>
        <a:srgbClr val="000000"/>
      </a:dk1>
      <a:lt1>
        <a:srgbClr val="FFFFFF"/>
      </a:lt1>
      <a:dk2>
        <a:srgbClr val="243341"/>
      </a:dk2>
      <a:lt2>
        <a:srgbClr val="E2E8E3"/>
      </a:lt2>
      <a:accent1>
        <a:srgbClr val="D43BBE"/>
      </a:accent1>
      <a:accent2>
        <a:srgbClr val="992AC3"/>
      </a:accent2>
      <a:accent3>
        <a:srgbClr val="6E3FD5"/>
      </a:accent3>
      <a:accent4>
        <a:srgbClr val="4553CA"/>
      </a:accent4>
      <a:accent5>
        <a:srgbClr val="3B8BD4"/>
      </a:accent5>
      <a:accent6>
        <a:srgbClr val="28B3BC"/>
      </a:accent6>
      <a:hlink>
        <a:srgbClr val="527BC5"/>
      </a:hlink>
      <a:folHlink>
        <a:srgbClr val="7F7F7F"/>
      </a:folHlink>
    </a:clrScheme>
    <a:fontScheme name="Slate">
      <a:maj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TotalTime>
  <Words>2552</Words>
  <Application>Microsoft Office PowerPoint</Application>
  <PresentationFormat>Widescreen</PresentationFormat>
  <Paragraphs>382</Paragraphs>
  <Slides>91</Slides>
  <Notes>89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91</vt:i4>
      </vt:variant>
    </vt:vector>
  </HeadingPairs>
  <TitlesOfParts>
    <vt:vector size="96" baseType="lpstr">
      <vt:lpstr>Arial</vt:lpstr>
      <vt:lpstr>Calibri</vt:lpstr>
      <vt:lpstr>Goudy Old Style</vt:lpstr>
      <vt:lpstr>Wingdings 2</vt:lpstr>
      <vt:lpstr>SlateVTI</vt:lpstr>
      <vt:lpstr>WireShark Protocol and Malware Analysis</vt:lpstr>
      <vt:lpstr>PowerPoint Presentation</vt:lpstr>
      <vt:lpstr>PowerPoint Presentation</vt:lpstr>
      <vt:lpstr>PowerPoint Presentation</vt:lpstr>
      <vt:lpstr>Wireshark  Go Deep</vt:lpstr>
      <vt:lpstr>PowerPoint Presentation</vt:lpstr>
      <vt:lpstr>PowerPoint Presentation</vt:lpstr>
      <vt:lpstr>PowerPoint Presentation</vt:lpstr>
      <vt:lpstr>SSDP Simple Service Discovery Protocol</vt:lpstr>
      <vt:lpstr>PowerPoint Presentation</vt:lpstr>
      <vt:lpstr>PowerPoint Presentation</vt:lpstr>
      <vt:lpstr>(http.request or ssl.handshake.type == 1) and !(ssdp) </vt:lpstr>
      <vt:lpstr>PowerPoint Presentation</vt:lpstr>
      <vt:lpstr>PowerPoint Presentation</vt:lpstr>
      <vt:lpstr>PowerPoint Presentation</vt:lpstr>
      <vt:lpstr>PowerPoint Presentation</vt:lpstr>
      <vt:lpstr>Identifying information</vt:lpstr>
      <vt:lpstr>DHCP</vt:lpstr>
      <vt:lpstr>PowerPoint Presentation</vt:lpstr>
      <vt:lpstr>PowerPoint Presentation</vt:lpstr>
      <vt:lpstr>Identifying information</vt:lpstr>
      <vt:lpstr>PowerPoint Presentation</vt:lpstr>
      <vt:lpstr>PowerPoint Presentation</vt:lpstr>
      <vt:lpstr>PowerPoint Presentation</vt:lpstr>
      <vt:lpstr>Identifying information</vt:lpstr>
      <vt:lpstr>Kerberos</vt:lpstr>
      <vt:lpstr>PowerPoint Presentation</vt:lpstr>
      <vt:lpstr>PowerPoint Presentation</vt:lpstr>
      <vt:lpstr>PowerPoint Presentation</vt:lpstr>
      <vt:lpstr>PowerPoint Presentation</vt:lpstr>
      <vt:lpstr>PowerPoint Presentation</vt:lpstr>
      <vt:lpstr>Non-Malicious Activity</vt:lpstr>
      <vt:lpstr>PowerPoint Presentation</vt:lpstr>
      <vt:lpstr>PowerPoint Presentation</vt:lpstr>
      <vt:lpstr>Non-Malicious Activity</vt:lpstr>
      <vt:lpstr>PowerPoint Presentation</vt:lpstr>
      <vt:lpstr>Non-Malicious Activity</vt:lpstr>
      <vt:lpstr>PowerPoint Presentation</vt:lpstr>
      <vt:lpstr>PowerPoint Presentation</vt:lpstr>
      <vt:lpstr>PowerPoint Presentation</vt:lpstr>
      <vt:lpstr>PowerPoint Presentation</vt:lpstr>
      <vt:lpstr>PowerPoint Presentation</vt:lpstr>
      <vt:lpstr>PowerPoint Presentation</vt:lpstr>
      <vt:lpstr>Non-Malicious Activity</vt:lpstr>
      <vt:lpstr>PowerPoint Presentation</vt:lpstr>
      <vt:lpstr>Non-Malicious Activity</vt:lpstr>
      <vt:lpstr>PowerPoint Presentation</vt:lpstr>
      <vt:lpstr>PowerPoint Presentation</vt:lpstr>
      <vt:lpstr>PowerPoint Presentation</vt:lpstr>
      <vt:lpstr>Non-Malicious Activity</vt:lpstr>
      <vt:lpstr>PowerPoint Presentation</vt:lpstr>
      <vt:lpstr>PowerPoint Presentation</vt:lpstr>
      <vt:lpstr>PowerPoint Presentation</vt:lpstr>
      <vt:lpstr>Windows Malware Infections</vt:lpstr>
      <vt:lpstr>PowerPoint Presentation</vt:lpstr>
      <vt:lpstr>PowerPoint Presentation</vt:lpstr>
      <vt:lpstr>Windows Malware Infections</vt:lpstr>
      <vt:lpstr>PowerPoint Presentation</vt:lpstr>
      <vt:lpstr>PowerPoint Presentation</vt:lpstr>
      <vt:lpstr>PowerPoint Presentation</vt:lpstr>
      <vt:lpstr>PowerPoint Presentation</vt:lpstr>
      <vt:lpstr>Windows Malware Infections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Windows Malware Infections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Windows Malware Infections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WireShark Protocol and Malware Analysis</dc:title>
  <dc:creator>Jonathan Coffey</dc:creator>
  <cp:lastModifiedBy>Jonathan Coffey</cp:lastModifiedBy>
  <cp:revision>11</cp:revision>
  <dcterms:created xsi:type="dcterms:W3CDTF">2019-10-11T05:18:00Z</dcterms:created>
  <dcterms:modified xsi:type="dcterms:W3CDTF">2019-10-11T19:06:04Z</dcterms:modified>
</cp:coreProperties>
</file>